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compatMode="1" saveSubsetFonts="1">
  <p:sldMasterIdLst>
    <p:sldMasterId id="2147483936" r:id="rId1"/>
  </p:sldMasterIdLst>
  <p:notesMasterIdLst>
    <p:notesMasterId r:id="rId13"/>
  </p:notesMasterIdLst>
  <p:handoutMasterIdLst>
    <p:handoutMasterId r:id="rId14"/>
  </p:handoutMasterIdLst>
  <p:sldIdLst>
    <p:sldId id="461" r:id="rId2"/>
    <p:sldId id="421" r:id="rId3"/>
    <p:sldId id="441" r:id="rId4"/>
    <p:sldId id="462" r:id="rId5"/>
    <p:sldId id="476" r:id="rId6"/>
    <p:sldId id="465" r:id="rId7"/>
    <p:sldId id="475" r:id="rId8"/>
    <p:sldId id="474" r:id="rId9"/>
    <p:sldId id="466" r:id="rId10"/>
    <p:sldId id="471" r:id="rId11"/>
    <p:sldId id="467" r:id="rId12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51"/>
    <p:restoredTop sz="94577"/>
  </p:normalViewPr>
  <p:slideViewPr>
    <p:cSldViewPr>
      <p:cViewPr varScale="1">
        <p:scale>
          <a:sx n="116" d="100"/>
          <a:sy n="116" d="100"/>
        </p:scale>
        <p:origin x="1224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C194290-29C9-BC47-9D0F-379D4193980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27C605-58A4-7C43-BF96-3EF7161F32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46889EF1-652D-F740-9CAB-4575A8317B0A}" type="datetimeFigureOut">
              <a:rPr lang="en-US" altLang="en-US"/>
              <a:pPr>
                <a:defRPr/>
              </a:pPr>
              <a:t>10/19/22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4DD53B-0064-C74E-A2A2-41BA54653B8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297BA3-F5F0-7F43-A039-E1CAAC0D7F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F96FA698-BFC9-6646-B02A-082C699C9CC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tiff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F5BCB447-89C8-B142-A9BE-54741443ADC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BBDE9867-DF90-2A42-974C-B573151D29D3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B5E54E60-3B32-294A-9D8E-F46A523EB9EC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9" name="Rectangle 5">
            <a:extLst>
              <a:ext uri="{FF2B5EF4-FFF2-40B4-BE49-F238E27FC236}">
                <a16:creationId xmlns:a16="http://schemas.microsoft.com/office/drawing/2014/main" id="{9A227897-5C46-054E-B1F3-48CABBFDB599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270" name="Rectangle 6">
            <a:extLst>
              <a:ext uri="{FF2B5EF4-FFF2-40B4-BE49-F238E27FC236}">
                <a16:creationId xmlns:a16="http://schemas.microsoft.com/office/drawing/2014/main" id="{66686FDA-C2F9-8544-A884-0B0E79FB6A7F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71" name="Rectangle 7">
            <a:extLst>
              <a:ext uri="{FF2B5EF4-FFF2-40B4-BE49-F238E27FC236}">
                <a16:creationId xmlns:a16="http://schemas.microsoft.com/office/drawing/2014/main" id="{8854B54A-A1C5-D64D-8170-84AE5DF19B5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AA380561-4F47-4E41-8858-BFEC6E51CDB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209B6DE-DBCD-6B41-8CB8-FAAF2FDFD67B}"/>
              </a:ext>
            </a:extLst>
          </p:cNvPr>
          <p:cNvSpPr/>
          <p:nvPr/>
        </p:nvSpPr>
        <p:spPr>
          <a:xfrm>
            <a:off x="1328738" y="1295400"/>
            <a:ext cx="6486525" cy="3152775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>
            <a:normAutofit/>
          </a:bodyPr>
          <a:lstStyle/>
          <a:p>
            <a:pPr eaLnBrk="1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/>
            </a:pPr>
            <a:endParaRPr sz="3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rtlCol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22451EE-9F44-3B46-94FF-B2A918FE5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6BE4315-4D5D-044E-B074-8BF20EDAF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778FC4F-BA26-C848-85CF-138FE1674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1492F0-D1B7-894D-9B08-699900D3840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62222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34A8EA6-2FFB-AA42-A956-999BCC1D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ED0F031-500A-7C40-8921-CE34A0C9A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7268C65-D33E-664A-9A18-74E93AB7C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FC2710-B1FA-5642-99E7-DF738E2E157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70023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6BA8AF-9B26-9E4D-AFEC-1D3C00E02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7BC53A-9629-BF44-8D91-C73116DBA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7C2BEE-ACE4-EC48-BC94-3DE263AD4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CDCAC17-2070-5445-8978-D7B520D99A6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174580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50BF1-F55B-DC48-BD95-F294CA0AB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F02630-7E26-D145-B38F-A30342FFF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2DA14D-46CD-1C4F-9D02-A1737F5EC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04431B-352E-9844-8C41-825831BD74B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62050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249C75-7667-DB4F-B028-594116570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BD825-E841-BE45-9C2E-0CDC67C6C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4B5540-AC3D-0D41-9595-022F9FBD7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F7B770-D860-3648-9213-65BE597711C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5999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CBB38C1-CA67-954D-8B44-E4103058E24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5DB2403-8CE3-2D4E-8E97-3B4E7F35BB0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D3A622E2-E4AE-6549-8DCA-EB898034481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C3CBBF-5F08-2347-8F44-A750E99D7EF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7362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/>
          <a:lstStyle>
            <a:lvl1pPr algn="ctr">
              <a:defRPr sz="46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CAB4C1-9B83-114C-861A-A59F95FFF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BFA4FD-083F-1347-B668-0639675E8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ED28D-D2FF-FF4F-AC2B-6BEA991F9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695D59-FDE1-8448-B80A-26326525112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50121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E0C83F6-2DBB-0847-8B0B-DC2E59520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D018972-5CF7-BD41-8DD9-F22A466ED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9A2ED9D-60D5-8941-BBD2-7D27C9B70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B62926-85C1-E24B-803F-6A4EC73A947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1412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736DDF72-3E85-604D-9FC0-9B8FF0659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A019AA5-548F-AC45-A0D6-C8D34FDCF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7133599-4288-EF4C-9138-6974DB888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7B8C4F-E528-834A-B561-53F984CF54C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61016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2A989B21-5CAC-7944-B48C-7B74304ED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08AA328-9F67-8F4F-96A1-05BA0E554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8306E49C-233B-1C4C-8556-F71A35394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BE14ED-25A2-1946-A6A5-3E818E84430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2996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F8E824-5E7E-EF45-B725-2FBECA6E0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50825C8-1BCC-BD47-A1D4-833573428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BBE4CBE-E06E-F543-965D-7DD03E54B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03E76A-7F62-4049-9D38-5E3A0E296F9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5379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26F85B2-2C23-2242-9FA9-E7C2381EC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E4ED535-5DEA-034A-BB60-4811EA9BF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9540799-C063-674B-A385-0F5B63547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5FE09D-570B-904E-ACA7-491924F3358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9312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1E7DDDF5-550D-5E4D-9854-16028B38A228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49275" y="107950"/>
            <a:ext cx="8042275" cy="133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99DF8E94-2EC3-D24F-A010-41C91D34FA8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549275" y="1600200"/>
            <a:ext cx="80422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F7380F-1E92-9A4F-BFCB-2BA3F47172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29275" y="627538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D9E1D-5F52-0149-B5A7-7A05E0FD31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5113" y="6275388"/>
            <a:ext cx="48402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721C81-3B47-2846-B28B-A336A372CE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7813" y="6275388"/>
            <a:ext cx="990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AA0B039A-600D-E64F-A6B0-5A6E8AAC7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34" r:id="rId1"/>
    <p:sldLayoutId id="2147484223" r:id="rId2"/>
    <p:sldLayoutId id="2147484224" r:id="rId3"/>
    <p:sldLayoutId id="2147484225" r:id="rId4"/>
    <p:sldLayoutId id="2147484226" r:id="rId5"/>
    <p:sldLayoutId id="2147484227" r:id="rId6"/>
    <p:sldLayoutId id="2147484228" r:id="rId7"/>
    <p:sldLayoutId id="2147484229" r:id="rId8"/>
    <p:sldLayoutId id="2147484230" r:id="rId9"/>
    <p:sldLayoutId id="2147484231" r:id="rId10"/>
    <p:sldLayoutId id="2147484232" r:id="rId11"/>
    <p:sldLayoutId id="2147484233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600" kern="1200">
          <a:solidFill>
            <a:schemeClr val="accent1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9pPr>
    </p:titleStyle>
    <p:bodyStyle>
      <a:lvl1pPr marL="349250" indent="-349250" algn="l" rtl="0" eaLnBrk="0" fontAlgn="base" hangingPunct="0">
        <a:spcBef>
          <a:spcPts val="20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sz="2400" kern="1200">
          <a:solidFill>
            <a:srgbClr val="595959"/>
          </a:solidFill>
          <a:latin typeface="+mn-lt"/>
          <a:ea typeface="ＭＳ Ｐゴシック" charset="0"/>
          <a:cs typeface="ＭＳ Ｐゴシック" charset="0"/>
        </a:defRPr>
      </a:lvl1pPr>
      <a:lvl2pPr marL="685800" indent="-336550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pitchFamily="2" charset="2"/>
        <a:buChar char=""/>
        <a:defRPr sz="2200" kern="1200">
          <a:solidFill>
            <a:srgbClr val="595959"/>
          </a:solidFill>
          <a:latin typeface="+mn-lt"/>
          <a:ea typeface="ＭＳ Ｐゴシック" charset="0"/>
          <a:cs typeface="+mn-cs"/>
        </a:defRPr>
      </a:lvl2pPr>
      <a:lvl3pPr marL="96837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sz="2000" kern="1200">
          <a:solidFill>
            <a:srgbClr val="595959"/>
          </a:solidFill>
          <a:latin typeface="+mn-lt"/>
          <a:ea typeface="ＭＳ Ｐゴシック" charset="0"/>
          <a:cs typeface="+mn-cs"/>
        </a:defRPr>
      </a:lvl3pPr>
      <a:lvl4pPr marL="1263650" indent="-295275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pitchFamily="2" charset="2"/>
        <a:buChar char=""/>
        <a:defRPr kern="1200">
          <a:solidFill>
            <a:srgbClr val="595959"/>
          </a:solidFill>
          <a:latin typeface="+mn-lt"/>
          <a:ea typeface="ＭＳ Ｐゴシック" charset="0"/>
          <a:cs typeface="+mn-cs"/>
        </a:defRPr>
      </a:lvl4pPr>
      <a:lvl5pPr marL="154622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kern="1200">
          <a:solidFill>
            <a:srgbClr val="595959"/>
          </a:solidFill>
          <a:latin typeface="+mn-lt"/>
          <a:ea typeface="ＭＳ Ｐゴシック" charset="0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379">
            <a:extLst>
              <a:ext uri="{FF2B5EF4-FFF2-40B4-BE49-F238E27FC236}">
                <a16:creationId xmlns:a16="http://schemas.microsoft.com/office/drawing/2014/main" id="{A2546D6F-99D8-9745-9DAF-A20D3FA9A3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1438" y="1450975"/>
            <a:ext cx="981075" cy="838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/>
              <a:t>Pre-</a:t>
            </a:r>
          </a:p>
          <a:p>
            <a:r>
              <a:rPr lang="en-US" altLang="en-US" sz="1400"/>
              <a:t>processor</a:t>
            </a:r>
          </a:p>
          <a:p>
            <a:r>
              <a:rPr lang="en-US" altLang="en-US" sz="1400"/>
              <a:t>(</a:t>
            </a:r>
            <a:r>
              <a:rPr lang="en-US" altLang="en-US" sz="1400">
                <a:latin typeface="Courier New" panose="02070309020205020404" pitchFamily="49" charset="0"/>
              </a:rPr>
              <a:t>cpp</a:t>
            </a:r>
            <a:r>
              <a:rPr lang="en-US" altLang="en-US" sz="1400"/>
              <a:t>)</a:t>
            </a:r>
          </a:p>
        </p:txBody>
      </p:sp>
      <p:sp>
        <p:nvSpPr>
          <p:cNvPr id="16386" name="Rectangle 390">
            <a:extLst>
              <a:ext uri="{FF2B5EF4-FFF2-40B4-BE49-F238E27FC236}">
                <a16:creationId xmlns:a16="http://schemas.microsoft.com/office/drawing/2014/main" id="{14EE86F9-75EC-1042-BB01-4372B8D444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0450" y="1450975"/>
            <a:ext cx="914400" cy="838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/>
              <a:t> Compiler</a:t>
            </a:r>
          </a:p>
          <a:p>
            <a:r>
              <a:rPr lang="en-US" altLang="en-US" sz="1400"/>
              <a:t>(</a:t>
            </a:r>
            <a:r>
              <a:rPr lang="en-US" altLang="en-US" sz="1400">
                <a:latin typeface="Courier New" panose="02070309020205020404" pitchFamily="49" charset="0"/>
              </a:rPr>
              <a:t>cc1</a:t>
            </a:r>
            <a:r>
              <a:rPr lang="en-US" altLang="en-US" sz="1400"/>
              <a:t>)</a:t>
            </a:r>
          </a:p>
        </p:txBody>
      </p:sp>
      <p:sp>
        <p:nvSpPr>
          <p:cNvPr id="16387" name="Line 391">
            <a:extLst>
              <a:ext uri="{FF2B5EF4-FFF2-40B4-BE49-F238E27FC236}">
                <a16:creationId xmlns:a16="http://schemas.microsoft.com/office/drawing/2014/main" id="{A004F526-D3F8-EB4F-B73B-BA41781DAE1D}"/>
              </a:ext>
            </a:extLst>
          </p:cNvPr>
          <p:cNvSpPr>
            <a:spLocks noChangeShapeType="1"/>
          </p:cNvSpPr>
          <p:nvPr/>
        </p:nvSpPr>
        <p:spPr bwMode="auto">
          <a:xfrm>
            <a:off x="3227388" y="1868488"/>
            <a:ext cx="914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88" name="Text Box 392">
            <a:extLst>
              <a:ext uri="{FF2B5EF4-FFF2-40B4-BE49-F238E27FC236}">
                <a16:creationId xmlns:a16="http://schemas.microsoft.com/office/drawing/2014/main" id="{2BFCAF29-2053-EB40-B561-4F0703218B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7388" y="1525588"/>
            <a:ext cx="8651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latin typeface="Courier New" panose="02070309020205020404" pitchFamily="49" charset="0"/>
              </a:rPr>
              <a:t>hello.s</a:t>
            </a:r>
          </a:p>
        </p:txBody>
      </p:sp>
      <p:sp>
        <p:nvSpPr>
          <p:cNvPr id="16389" name="Rectangle 393">
            <a:extLst>
              <a:ext uri="{FF2B5EF4-FFF2-40B4-BE49-F238E27FC236}">
                <a16:creationId xmlns:a16="http://schemas.microsoft.com/office/drawing/2014/main" id="{B55AE407-4DDE-4440-AF21-CDC664A39E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1788" y="1411288"/>
            <a:ext cx="981075" cy="838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/>
              <a:t>Assembler</a:t>
            </a:r>
          </a:p>
          <a:p>
            <a:r>
              <a:rPr lang="en-US" altLang="en-US" sz="1400"/>
              <a:t>(</a:t>
            </a:r>
            <a:r>
              <a:rPr lang="en-US" altLang="en-US" sz="1400">
                <a:latin typeface="Courier New" panose="02070309020205020404" pitchFamily="49" charset="0"/>
              </a:rPr>
              <a:t>as</a:t>
            </a:r>
            <a:r>
              <a:rPr lang="en-US" altLang="en-US" sz="1400"/>
              <a:t>)</a:t>
            </a:r>
          </a:p>
        </p:txBody>
      </p:sp>
      <p:sp>
        <p:nvSpPr>
          <p:cNvPr id="16390" name="Rectangle 396">
            <a:extLst>
              <a:ext uri="{FF2B5EF4-FFF2-40B4-BE49-F238E27FC236}">
                <a16:creationId xmlns:a16="http://schemas.microsoft.com/office/drawing/2014/main" id="{90F1E4CA-C1A8-1442-A7C7-485486074B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8100" y="1411288"/>
            <a:ext cx="668338" cy="838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/>
              <a:t>Linker</a:t>
            </a:r>
          </a:p>
          <a:p>
            <a:r>
              <a:rPr lang="en-US" altLang="en-US" sz="1400"/>
              <a:t>(</a:t>
            </a:r>
            <a:r>
              <a:rPr lang="en-US" altLang="en-US" sz="1400">
                <a:latin typeface="Courier New" panose="02070309020205020404" pitchFamily="49" charset="0"/>
              </a:rPr>
              <a:t>ld</a:t>
            </a:r>
            <a:r>
              <a:rPr lang="en-US" altLang="en-US" sz="1400"/>
              <a:t>)</a:t>
            </a:r>
          </a:p>
        </p:txBody>
      </p:sp>
      <p:sp>
        <p:nvSpPr>
          <p:cNvPr id="16391" name="Line 397">
            <a:extLst>
              <a:ext uri="{FF2B5EF4-FFF2-40B4-BE49-F238E27FC236}">
                <a16:creationId xmlns:a16="http://schemas.microsoft.com/office/drawing/2014/main" id="{3CD267BF-E244-0345-8E91-22E53C961AFC}"/>
              </a:ext>
            </a:extLst>
          </p:cNvPr>
          <p:cNvSpPr>
            <a:spLocks noChangeShapeType="1"/>
          </p:cNvSpPr>
          <p:nvPr/>
        </p:nvSpPr>
        <p:spPr bwMode="auto">
          <a:xfrm>
            <a:off x="5791200" y="1811338"/>
            <a:ext cx="981075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92" name="Text Box 398">
            <a:extLst>
              <a:ext uri="{FF2B5EF4-FFF2-40B4-BE49-F238E27FC236}">
                <a16:creationId xmlns:a16="http://schemas.microsoft.com/office/drawing/2014/main" id="{060CF0FC-D7A6-2F4A-9AD0-B3D01F670A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83275" y="1535113"/>
            <a:ext cx="690563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latin typeface="Courier New" panose="02070309020205020404" pitchFamily="49" charset="0"/>
              </a:rPr>
              <a:t>hello</a:t>
            </a:r>
          </a:p>
        </p:txBody>
      </p:sp>
      <p:sp>
        <p:nvSpPr>
          <p:cNvPr id="16393" name="Line 399">
            <a:extLst>
              <a:ext uri="{FF2B5EF4-FFF2-40B4-BE49-F238E27FC236}">
                <a16:creationId xmlns:a16="http://schemas.microsoft.com/office/drawing/2014/main" id="{59F53C76-9E65-EB41-A24C-7659D9966B00}"/>
              </a:ext>
            </a:extLst>
          </p:cNvPr>
          <p:cNvSpPr>
            <a:spLocks noChangeShapeType="1"/>
          </p:cNvSpPr>
          <p:nvPr/>
        </p:nvSpPr>
        <p:spPr bwMode="auto">
          <a:xfrm>
            <a:off x="427038" y="1908175"/>
            <a:ext cx="981075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394" name="Text Box 400">
            <a:extLst>
              <a:ext uri="{FF2B5EF4-FFF2-40B4-BE49-F238E27FC236}">
                <a16:creationId xmlns:a16="http://schemas.microsoft.com/office/drawing/2014/main" id="{C7226B10-5738-0B43-BC9E-D86049F21C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038" y="1631950"/>
            <a:ext cx="889000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>
                <a:latin typeface="Courier New" panose="02070309020205020404" pitchFamily="49" charset="0"/>
              </a:rPr>
              <a:t>hello.c</a:t>
            </a:r>
          </a:p>
        </p:txBody>
      </p:sp>
      <p:sp>
        <p:nvSpPr>
          <p:cNvPr id="16395" name="Text Box 401">
            <a:extLst>
              <a:ext uri="{FF2B5EF4-FFF2-40B4-BE49-F238E27FC236}">
                <a16:creationId xmlns:a16="http://schemas.microsoft.com/office/drawing/2014/main" id="{32116BF0-A0A2-334E-A583-F6A20AC8CA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975" y="2057400"/>
            <a:ext cx="80327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 i="1">
                <a:latin typeface="Helvetica" pitchFamily="2" charset="0"/>
              </a:rPr>
              <a:t>Source</a:t>
            </a:r>
          </a:p>
          <a:p>
            <a:r>
              <a:rPr lang="en-US" altLang="en-US" sz="1200" i="1">
                <a:latin typeface="Helvetica" pitchFamily="2" charset="0"/>
              </a:rPr>
              <a:t>program</a:t>
            </a:r>
          </a:p>
          <a:p>
            <a:r>
              <a:rPr lang="en-US" altLang="en-US" sz="1200" i="1">
                <a:latin typeface="Helvetica" pitchFamily="2" charset="0"/>
              </a:rPr>
              <a:t>(text)</a:t>
            </a:r>
          </a:p>
        </p:txBody>
      </p:sp>
      <p:sp>
        <p:nvSpPr>
          <p:cNvPr id="16396" name="Text Box 403">
            <a:extLst>
              <a:ext uri="{FF2B5EF4-FFF2-40B4-BE49-F238E27FC236}">
                <a16:creationId xmlns:a16="http://schemas.microsoft.com/office/drawing/2014/main" id="{E68275E2-0359-3A42-A495-816C01E0A9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59138" y="2017713"/>
            <a:ext cx="904875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 i="1">
                <a:latin typeface="Helvetica" pitchFamily="2" charset="0"/>
              </a:rPr>
              <a:t>Assembly</a:t>
            </a:r>
          </a:p>
          <a:p>
            <a:r>
              <a:rPr lang="en-US" altLang="en-US" sz="1200" i="1">
                <a:latin typeface="Helvetica" pitchFamily="2" charset="0"/>
              </a:rPr>
              <a:t>program</a:t>
            </a:r>
          </a:p>
          <a:p>
            <a:r>
              <a:rPr lang="en-US" altLang="en-US" sz="1200" i="1">
                <a:latin typeface="Helvetica" pitchFamily="2" charset="0"/>
              </a:rPr>
              <a:t>(text)</a:t>
            </a:r>
          </a:p>
        </p:txBody>
      </p:sp>
      <p:sp>
        <p:nvSpPr>
          <p:cNvPr id="16397" name="Text Box 405">
            <a:extLst>
              <a:ext uri="{FF2B5EF4-FFF2-40B4-BE49-F238E27FC236}">
                <a16:creationId xmlns:a16="http://schemas.microsoft.com/office/drawing/2014/main" id="{1909417F-5FAC-5E40-8862-FCBEC00EE4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11838" y="1974850"/>
            <a:ext cx="100330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200" i="1">
                <a:latin typeface="Helvetica" pitchFamily="2" charset="0"/>
              </a:rPr>
              <a:t>Executable</a:t>
            </a:r>
          </a:p>
          <a:p>
            <a:r>
              <a:rPr lang="en-US" altLang="en-US" sz="1200" i="1">
                <a:latin typeface="Helvetica" pitchFamily="2" charset="0"/>
              </a:rPr>
              <a:t>object</a:t>
            </a:r>
          </a:p>
          <a:p>
            <a:r>
              <a:rPr lang="en-US" altLang="en-US" sz="1200" i="1">
                <a:latin typeface="Helvetica" pitchFamily="2" charset="0"/>
              </a:rPr>
              <a:t>program</a:t>
            </a:r>
          </a:p>
          <a:p>
            <a:r>
              <a:rPr lang="en-US" altLang="en-US" sz="1200" i="1">
                <a:latin typeface="Helvetica" pitchFamily="2" charset="0"/>
              </a:rPr>
              <a:t>(binary)</a:t>
            </a:r>
          </a:p>
        </p:txBody>
      </p:sp>
      <p:pic>
        <p:nvPicPr>
          <p:cNvPr id="16398" name="Picture 1">
            <a:extLst>
              <a:ext uri="{FF2B5EF4-FFF2-40B4-BE49-F238E27FC236}">
                <a16:creationId xmlns:a16="http://schemas.microsoft.com/office/drawing/2014/main" id="{2C9DAE1D-4466-6A4C-98E5-02750FEFAB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675" y="3241675"/>
            <a:ext cx="2244725" cy="2303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99" name="Picture 2">
            <a:extLst>
              <a:ext uri="{FF2B5EF4-FFF2-40B4-BE49-F238E27FC236}">
                <a16:creationId xmlns:a16="http://schemas.microsoft.com/office/drawing/2014/main" id="{1A535C45-08FF-DD4A-AEB3-2F6AF6D9E7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8688" y="3216275"/>
            <a:ext cx="2246312" cy="259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400" name="Rectangle 379">
            <a:extLst>
              <a:ext uri="{FF2B5EF4-FFF2-40B4-BE49-F238E27FC236}">
                <a16:creationId xmlns:a16="http://schemas.microsoft.com/office/drawing/2014/main" id="{D1BDCB45-89E8-084A-BD0C-119DC152C6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8625" y="3405188"/>
            <a:ext cx="2365375" cy="19177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endParaRPr lang="en-US" altLang="en-US" sz="1400" dirty="0">
              <a:solidFill>
                <a:srgbClr val="FF0000"/>
              </a:solidFill>
            </a:endParaRPr>
          </a:p>
          <a:p>
            <a:endParaRPr lang="en-US" altLang="en-US" sz="1400" dirty="0"/>
          </a:p>
          <a:p>
            <a:r>
              <a:rPr lang="en-US" altLang="en-US" sz="1400" dirty="0"/>
              <a:t>PC (Program Counter)</a:t>
            </a:r>
          </a:p>
          <a:p>
            <a:r>
              <a:rPr lang="en-US" altLang="en-US" sz="1400" dirty="0"/>
              <a:t>IP (Instruction Pointer)</a:t>
            </a:r>
          </a:p>
          <a:p>
            <a:endParaRPr lang="en-US" altLang="en-US" sz="1400" dirty="0"/>
          </a:p>
          <a:p>
            <a:endParaRPr lang="en-US" altLang="en-US" sz="1400" dirty="0"/>
          </a:p>
          <a:p>
            <a:r>
              <a:rPr lang="en-US" altLang="en-US" sz="1400" dirty="0"/>
              <a:t>Instruction Format, Syntax</a:t>
            </a:r>
          </a:p>
        </p:txBody>
      </p:sp>
      <p:pic>
        <p:nvPicPr>
          <p:cNvPr id="16401" name="Picture 3">
            <a:extLst>
              <a:ext uri="{FF2B5EF4-FFF2-40B4-BE49-F238E27FC236}">
                <a16:creationId xmlns:a16="http://schemas.microsoft.com/office/drawing/2014/main" id="{AA4C5A63-0DAA-0E4D-996B-7474E79D3D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3550" y="914400"/>
            <a:ext cx="1852613" cy="209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402" name="Rectangle 32">
            <a:extLst>
              <a:ext uri="{FF2B5EF4-FFF2-40B4-BE49-F238E27FC236}">
                <a16:creationId xmlns:a16="http://schemas.microsoft.com/office/drawing/2014/main" id="{829DBD9E-3700-E04E-9761-B70A968B6C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247650"/>
            <a:ext cx="8534400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Source Code to Executable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32">
            <a:extLst>
              <a:ext uri="{FF2B5EF4-FFF2-40B4-BE49-F238E27FC236}">
                <a16:creationId xmlns:a16="http://schemas.microsoft.com/office/drawing/2014/main" id="{390156A4-5402-4C4A-98E1-FC2C710CA3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247650"/>
            <a:ext cx="8534400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Status Flags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B7CE76EE-54F9-8247-970C-D33DA9C884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165225"/>
            <a:ext cx="8421688" cy="4930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800100" lvl="1" indent="-342900">
              <a:spcBef>
                <a:spcPct val="20000"/>
              </a:spcBef>
              <a:buFontTx/>
              <a:buChar char="•"/>
              <a:defRPr/>
            </a:pPr>
            <a:r>
              <a:rPr lang="en-US" b="0" kern="0" dirty="0">
                <a:latin typeface="Franklin Gothic Book" panose="020B0503020102020204" pitchFamily="34" charset="0"/>
              </a:rPr>
              <a:t>F A D</a:t>
            </a:r>
          </a:p>
          <a:p>
            <a:pPr marL="1257300" lvl="2" indent="-342900">
              <a:spcBef>
                <a:spcPct val="20000"/>
              </a:spcBef>
              <a:buFontTx/>
              <a:buChar char="•"/>
              <a:defRPr/>
            </a:pPr>
            <a:r>
              <a:rPr lang="en-US" b="0" kern="0" dirty="0">
                <a:latin typeface="Franklin Gothic Book" panose="020B0503020102020204" pitchFamily="34" charset="0"/>
              </a:rPr>
              <a:t>F = 0 – symbol table search successful</a:t>
            </a:r>
          </a:p>
          <a:p>
            <a:pPr lvl="2">
              <a:spcBef>
                <a:spcPct val="20000"/>
              </a:spcBef>
              <a:defRPr/>
            </a:pPr>
            <a:r>
              <a:rPr lang="en-US" b="0" kern="0" dirty="0">
                <a:latin typeface="Franklin Gothic Book" panose="020B0503020102020204" pitchFamily="34" charset="0"/>
              </a:rPr>
              <a:t>           1 -- symbol table search failure</a:t>
            </a:r>
          </a:p>
          <a:p>
            <a:pPr marL="1257300" lvl="2" indent="-342900">
              <a:spcBef>
                <a:spcPct val="20000"/>
              </a:spcBef>
              <a:buFontTx/>
              <a:buChar char="•"/>
              <a:defRPr/>
            </a:pPr>
            <a:endParaRPr lang="en-US" b="0" kern="0" dirty="0">
              <a:latin typeface="Franklin Gothic Book" panose="020B0503020102020204" pitchFamily="34" charset="0"/>
            </a:endParaRPr>
          </a:p>
          <a:p>
            <a:pPr marL="1257300" lvl="2" indent="-342900">
              <a:spcBef>
                <a:spcPct val="20000"/>
              </a:spcBef>
              <a:buFontTx/>
              <a:buChar char="•"/>
              <a:defRPr/>
            </a:pPr>
            <a:r>
              <a:rPr lang="en-US" b="0" kern="0" dirty="0">
                <a:latin typeface="Franklin Gothic Book" panose="020B0503020102020204" pitchFamily="34" charset="0"/>
              </a:rPr>
              <a:t>A = A || D</a:t>
            </a:r>
          </a:p>
          <a:p>
            <a:pPr marL="1714500" lvl="3" indent="-342900">
              <a:spcBef>
                <a:spcPct val="20000"/>
              </a:spcBef>
              <a:buFontTx/>
              <a:buChar char="•"/>
              <a:defRPr/>
            </a:pPr>
            <a:endParaRPr lang="en-US" b="0" kern="0" dirty="0">
              <a:latin typeface="Franklin Gothic Book" panose="020B0503020102020204" pitchFamily="34" charset="0"/>
            </a:endParaRPr>
          </a:p>
          <a:p>
            <a:pPr marL="1257300" lvl="2" indent="-342900">
              <a:spcBef>
                <a:spcPct val="20000"/>
              </a:spcBef>
              <a:buFontTx/>
              <a:buChar char="•"/>
              <a:defRPr/>
            </a:pPr>
            <a:r>
              <a:rPr lang="en-US" b="0" kern="0" dirty="0">
                <a:latin typeface="Franklin Gothic Book" panose="020B0503020102020204" pitchFamily="34" charset="0"/>
              </a:rPr>
              <a:t>D = 1 – variable is a label</a:t>
            </a:r>
          </a:p>
          <a:p>
            <a:pPr lvl="2">
              <a:spcBef>
                <a:spcPct val="20000"/>
              </a:spcBef>
              <a:defRPr/>
            </a:pPr>
            <a:r>
              <a:rPr lang="en-US" b="0" kern="0" dirty="0">
                <a:latin typeface="Franklin Gothic Book" panose="020B0503020102020204" pitchFamily="34" charset="0"/>
              </a:rPr>
              <a:t>            0 – variable is found in operand</a:t>
            </a:r>
          </a:p>
          <a:p>
            <a:pPr marL="800100" lvl="1" indent="-342900">
              <a:spcBef>
                <a:spcPct val="20000"/>
              </a:spcBef>
              <a:buFont typeface="Arial" charset="0"/>
              <a:buChar char="•"/>
              <a:defRPr/>
            </a:pPr>
            <a:endParaRPr lang="en-US" sz="2800" b="0" dirty="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39523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32">
            <a:extLst>
              <a:ext uri="{FF2B5EF4-FFF2-40B4-BE49-F238E27FC236}">
                <a16:creationId xmlns:a16="http://schemas.microsoft.com/office/drawing/2014/main" id="{390156A4-5402-4C4A-98E1-FC2C710CA3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247650"/>
            <a:ext cx="8534400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Forward Reference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B7CE76EE-54F9-8247-970C-D33DA9C884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165225"/>
            <a:ext cx="8421688" cy="4930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800100" lvl="1" indent="-342900">
              <a:spcBef>
                <a:spcPct val="20000"/>
              </a:spcBef>
              <a:buFontTx/>
              <a:buChar char="•"/>
              <a:defRPr/>
            </a:pPr>
            <a:r>
              <a:rPr lang="en-US" b="0" kern="0" dirty="0">
                <a:latin typeface="Franklin Gothic Book" panose="020B0503020102020204" pitchFamily="34" charset="0"/>
              </a:rPr>
              <a:t>Symbol not found</a:t>
            </a:r>
          </a:p>
          <a:p>
            <a:pPr marL="1257300" lvl="2" indent="-342900">
              <a:spcBef>
                <a:spcPct val="20000"/>
              </a:spcBef>
              <a:buFontTx/>
              <a:buChar char="•"/>
              <a:defRPr/>
            </a:pPr>
            <a:r>
              <a:rPr lang="en-US" b="0" kern="0" dirty="0">
                <a:latin typeface="Franklin Gothic Book" panose="020B0503020102020204" pitchFamily="34" charset="0"/>
              </a:rPr>
              <a:t>Assemble </a:t>
            </a:r>
            <a:r>
              <a:rPr lang="en-US" b="0" kern="0">
                <a:latin typeface="Franklin Gothic Book" panose="020B0503020102020204" pitchFamily="34" charset="0"/>
              </a:rPr>
              <a:t>with 0xFFFF </a:t>
            </a:r>
            <a:r>
              <a:rPr lang="en-US" b="0" kern="0" dirty="0">
                <a:latin typeface="Franklin Gothic Book" panose="020B0503020102020204" pitchFamily="34" charset="0"/>
              </a:rPr>
              <a:t>as offset</a:t>
            </a:r>
          </a:p>
          <a:p>
            <a:pPr marL="1257300" lvl="2" indent="-342900">
              <a:spcBef>
                <a:spcPct val="20000"/>
              </a:spcBef>
              <a:buFontTx/>
              <a:buChar char="•"/>
              <a:defRPr/>
            </a:pPr>
            <a:r>
              <a:rPr lang="en-US" b="0" kern="0" dirty="0">
                <a:latin typeface="Franklin Gothic Book" panose="020B0503020102020204" pitchFamily="34" charset="0"/>
              </a:rPr>
              <a:t>save the symbol with LOC as it value</a:t>
            </a:r>
          </a:p>
          <a:p>
            <a:pPr marL="1257300" lvl="2" indent="-342900">
              <a:spcBef>
                <a:spcPct val="20000"/>
              </a:spcBef>
              <a:buFontTx/>
              <a:buChar char="•"/>
              <a:defRPr/>
            </a:pPr>
            <a:endParaRPr lang="en-US" b="0" kern="0" dirty="0">
              <a:latin typeface="Franklin Gothic Book" panose="020B0503020102020204" pitchFamily="34" charset="0"/>
            </a:endParaRPr>
          </a:p>
          <a:p>
            <a:pPr marL="800100" lvl="1" indent="-342900">
              <a:spcBef>
                <a:spcPct val="20000"/>
              </a:spcBef>
              <a:buFontTx/>
              <a:buChar char="•"/>
              <a:defRPr/>
            </a:pPr>
            <a:r>
              <a:rPr lang="en-US" b="0" kern="0" dirty="0">
                <a:latin typeface="Franklin Gothic Book" panose="020B0503020102020204" pitchFamily="34" charset="0"/>
              </a:rPr>
              <a:t>Symbol found, but another forward ref.</a:t>
            </a:r>
          </a:p>
          <a:p>
            <a:pPr marL="1257300" lvl="2" indent="-342900">
              <a:spcBef>
                <a:spcPct val="20000"/>
              </a:spcBef>
              <a:buFontTx/>
              <a:buChar char="•"/>
              <a:defRPr/>
            </a:pPr>
            <a:r>
              <a:rPr lang="en-US" b="0" kern="0" dirty="0">
                <a:latin typeface="Franklin Gothic Book" panose="020B0503020102020204" pitchFamily="34" charset="0"/>
              </a:rPr>
              <a:t>Assemble with value in </a:t>
            </a:r>
            <a:r>
              <a:rPr lang="en-US" b="0" kern="0" dirty="0" err="1">
                <a:latin typeface="Franklin Gothic Book" panose="020B0503020102020204" pitchFamily="34" charset="0"/>
              </a:rPr>
              <a:t>symTab</a:t>
            </a:r>
            <a:r>
              <a:rPr lang="en-US" b="0" kern="0" dirty="0">
                <a:latin typeface="Franklin Gothic Book" panose="020B0503020102020204" pitchFamily="34" charset="0"/>
              </a:rPr>
              <a:t> as offset</a:t>
            </a:r>
          </a:p>
          <a:p>
            <a:pPr marL="1257300" lvl="2" indent="-342900">
              <a:spcBef>
                <a:spcPct val="20000"/>
              </a:spcBef>
              <a:buFontTx/>
              <a:buChar char="•"/>
              <a:defRPr/>
            </a:pPr>
            <a:r>
              <a:rPr lang="en-US" b="0" kern="0" dirty="0">
                <a:latin typeface="Franklin Gothic Book" panose="020B0503020102020204" pitchFamily="34" charset="0"/>
              </a:rPr>
              <a:t>Save LOC as value in </a:t>
            </a:r>
            <a:r>
              <a:rPr lang="en-US" b="0" kern="0" dirty="0" err="1">
                <a:latin typeface="Franklin Gothic Book" panose="020B0503020102020204" pitchFamily="34" charset="0"/>
              </a:rPr>
              <a:t>symTab</a:t>
            </a:r>
            <a:endParaRPr lang="en-US" b="0" kern="0" dirty="0">
              <a:latin typeface="Franklin Gothic Book" panose="020B0503020102020204" pitchFamily="34" charset="0"/>
            </a:endParaRPr>
          </a:p>
          <a:p>
            <a:pPr marL="1257300" lvl="2" indent="-342900">
              <a:spcBef>
                <a:spcPct val="20000"/>
              </a:spcBef>
              <a:buFontTx/>
              <a:buChar char="•"/>
              <a:defRPr/>
            </a:pPr>
            <a:endParaRPr lang="en-US" b="0" kern="0" dirty="0">
              <a:latin typeface="Franklin Gothic Book" panose="020B0503020102020204" pitchFamily="34" charset="0"/>
            </a:endParaRPr>
          </a:p>
          <a:p>
            <a:pPr marL="800100" lvl="1" indent="-342900">
              <a:spcBef>
                <a:spcPct val="20000"/>
              </a:spcBef>
              <a:buFontTx/>
              <a:buChar char="•"/>
              <a:defRPr/>
            </a:pPr>
            <a:r>
              <a:rPr lang="en-US" b="0" kern="0" dirty="0">
                <a:latin typeface="Franklin Gothic Book" panose="020B0503020102020204" pitchFamily="34" charset="0"/>
              </a:rPr>
              <a:t>Symbol found, new </a:t>
            </a:r>
            <a:r>
              <a:rPr lang="en-US" b="0" kern="0" dirty="0" err="1">
                <a:latin typeface="Franklin Gothic Book" panose="020B0503020102020204" pitchFamily="34" charset="0"/>
              </a:rPr>
              <a:t>defintion</a:t>
            </a:r>
            <a:endParaRPr lang="en-US" b="0" kern="0" dirty="0">
              <a:latin typeface="Franklin Gothic Book" panose="020B0503020102020204" pitchFamily="34" charset="0"/>
            </a:endParaRPr>
          </a:p>
          <a:p>
            <a:pPr marL="1257300" lvl="2" indent="-342900">
              <a:spcBef>
                <a:spcPct val="20000"/>
              </a:spcBef>
              <a:buFontTx/>
              <a:buChar char="•"/>
              <a:defRPr/>
            </a:pPr>
            <a:r>
              <a:rPr lang="en-US" b="0" kern="0" dirty="0">
                <a:latin typeface="Franklin Gothic Book" panose="020B0503020102020204" pitchFamily="34" charset="0"/>
              </a:rPr>
              <a:t>Assemble with offsets by tracing back pointers</a:t>
            </a:r>
          </a:p>
          <a:p>
            <a:pPr marL="1257300" lvl="2" indent="-342900">
              <a:spcBef>
                <a:spcPct val="20000"/>
              </a:spcBef>
              <a:buFontTx/>
              <a:buChar char="•"/>
              <a:defRPr/>
            </a:pPr>
            <a:r>
              <a:rPr lang="en-US" b="0" kern="0" dirty="0">
                <a:latin typeface="Franklin Gothic Book" panose="020B0503020102020204" pitchFamily="34" charset="0"/>
              </a:rPr>
              <a:t>Save LOC as value in </a:t>
            </a:r>
            <a:r>
              <a:rPr lang="en-US" b="0" kern="0" dirty="0" err="1">
                <a:latin typeface="Franklin Gothic Book" panose="020B0503020102020204" pitchFamily="34" charset="0"/>
              </a:rPr>
              <a:t>symTab</a:t>
            </a:r>
            <a:endParaRPr lang="en-US" b="0" kern="0" dirty="0">
              <a:latin typeface="Franklin Gothic Book" panose="020B0503020102020204" pitchFamily="34" charset="0"/>
            </a:endParaRPr>
          </a:p>
          <a:p>
            <a:pPr marL="800100" lvl="1" indent="-342900">
              <a:spcBef>
                <a:spcPct val="20000"/>
              </a:spcBef>
              <a:buFont typeface="Arial" charset="0"/>
              <a:buChar char="•"/>
              <a:defRPr/>
            </a:pPr>
            <a:endParaRPr lang="en-US" sz="2800" b="0" dirty="0">
              <a:latin typeface="+mn-lt"/>
              <a:ea typeface="+mn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32">
            <a:extLst>
              <a:ext uri="{FF2B5EF4-FFF2-40B4-BE49-F238E27FC236}">
                <a16:creationId xmlns:a16="http://schemas.microsoft.com/office/drawing/2014/main" id="{9D3FB49C-C022-E341-A218-D07129BFD3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247650"/>
            <a:ext cx="8534400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Assembler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F5C679B-CD37-DC41-9F58-D3D42B8122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165225"/>
            <a:ext cx="8421688" cy="781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b="0" dirty="0">
                <a:latin typeface="+mn-lt"/>
                <a:ea typeface="+mn-ea"/>
              </a:rPr>
              <a:t>What does an assembler do ?</a:t>
            </a:r>
          </a:p>
          <a:p>
            <a:pPr marL="800100" lvl="1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200" b="0" dirty="0">
                <a:latin typeface="+mn-lt"/>
                <a:ea typeface="+mn-ea"/>
              </a:rPr>
              <a:t>Translate one assembly instruction to a machine code(s)</a:t>
            </a:r>
          </a:p>
          <a:p>
            <a:pPr marL="800100" lvl="1" indent="-342900">
              <a:spcBef>
                <a:spcPct val="20000"/>
              </a:spcBef>
              <a:buFont typeface="Arial" charset="0"/>
              <a:buChar char="•"/>
              <a:defRPr/>
            </a:pPr>
            <a:endParaRPr lang="en-US" sz="2800" b="0" dirty="0">
              <a:latin typeface="+mn-lt"/>
              <a:ea typeface="+mn-ea"/>
            </a:endParaRPr>
          </a:p>
        </p:txBody>
      </p:sp>
      <p:pic>
        <p:nvPicPr>
          <p:cNvPr id="17411" name="Picture 2">
            <a:extLst>
              <a:ext uri="{FF2B5EF4-FFF2-40B4-BE49-F238E27FC236}">
                <a16:creationId xmlns:a16="http://schemas.microsoft.com/office/drawing/2014/main" id="{93F43368-3F98-F747-8A55-A93866A6D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7513" y="2403475"/>
            <a:ext cx="5010150" cy="2660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2" name="TextBox 2">
            <a:extLst>
              <a:ext uri="{FF2B5EF4-FFF2-40B4-BE49-F238E27FC236}">
                <a16:creationId xmlns:a16="http://schemas.microsoft.com/office/drawing/2014/main" id="{6E65B244-DBD0-5D42-A1F6-D57EA05134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6713" y="2193925"/>
            <a:ext cx="3595687" cy="3360738"/>
          </a:xfrm>
          <a:prstGeom prst="rect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1600" b="0" dirty="0">
                <a:latin typeface="Times New Roman" panose="02020603050405020304" pitchFamily="18" charset="0"/>
              </a:rPr>
              <a:t>main:</a:t>
            </a:r>
          </a:p>
          <a:p>
            <a:pPr>
              <a:lnSpc>
                <a:spcPct val="90000"/>
              </a:lnSpc>
            </a:pPr>
            <a:r>
              <a:rPr lang="en-US" altLang="en-US" sz="1600" b="0" dirty="0">
                <a:latin typeface="Times New Roman" panose="02020603050405020304" pitchFamily="18" charset="0"/>
              </a:rPr>
              <a:t>Loop:     </a:t>
            </a:r>
            <a:r>
              <a:rPr lang="en-US" altLang="en-US" sz="1600" b="0" dirty="0" err="1">
                <a:latin typeface="Times New Roman" panose="02020603050405020304" pitchFamily="18" charset="0"/>
              </a:rPr>
              <a:t>sw</a:t>
            </a:r>
            <a:r>
              <a:rPr lang="en-US" altLang="en-US" sz="1600" b="0" dirty="0">
                <a:latin typeface="Times New Roman" panose="02020603050405020304" pitchFamily="18" charset="0"/>
              </a:rPr>
              <a:t>	$0, DEFN($0)</a:t>
            </a:r>
          </a:p>
          <a:p>
            <a:pPr>
              <a:lnSpc>
                <a:spcPct val="90000"/>
              </a:lnSpc>
            </a:pPr>
            <a:r>
              <a:rPr lang="en-US" altLang="en-US" sz="1600" b="0" dirty="0">
                <a:latin typeface="Times New Roman" panose="02020603050405020304" pitchFamily="18" charset="0"/>
              </a:rPr>
              <a:t>               </a:t>
            </a:r>
            <a:r>
              <a:rPr lang="en-US" altLang="en-US" sz="1600" b="0" dirty="0" err="1">
                <a:latin typeface="Times New Roman" panose="02020603050405020304" pitchFamily="18" charset="0"/>
              </a:rPr>
              <a:t>jal</a:t>
            </a:r>
            <a:r>
              <a:rPr lang="en-US" altLang="en-US" sz="1600" b="0" dirty="0">
                <a:latin typeface="Times New Roman" panose="02020603050405020304" pitchFamily="18" charset="0"/>
              </a:rPr>
              <a:t>	</a:t>
            </a:r>
            <a:r>
              <a:rPr lang="en-US" altLang="en-US" sz="1600" b="0" dirty="0" err="1">
                <a:latin typeface="Times New Roman" panose="02020603050405020304" pitchFamily="18" charset="0"/>
              </a:rPr>
              <a:t>getline</a:t>
            </a:r>
            <a:endParaRPr lang="en-US" altLang="en-US" sz="1600" b="0" dirty="0">
              <a:latin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en-US" sz="1600" b="0" dirty="0">
                <a:latin typeface="Times New Roman" panose="02020603050405020304" pitchFamily="18" charset="0"/>
              </a:rPr>
              <a:t>               la		$s0, </a:t>
            </a:r>
            <a:r>
              <a:rPr lang="en-US" altLang="en-US" sz="1600" b="0" dirty="0" err="1">
                <a:latin typeface="Times New Roman" panose="02020603050405020304" pitchFamily="18" charset="0"/>
              </a:rPr>
              <a:t>inBUF</a:t>
            </a:r>
            <a:endParaRPr lang="en-US" altLang="en-US" sz="1600" b="0" dirty="0">
              <a:latin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en-US" sz="1600" b="0" dirty="0">
                <a:latin typeface="Times New Roman" panose="02020603050405020304" pitchFamily="18" charset="0"/>
              </a:rPr>
              <a:t>               </a:t>
            </a:r>
            <a:r>
              <a:rPr lang="en-US" altLang="en-US" sz="1600" b="0" dirty="0" err="1">
                <a:latin typeface="Times New Roman" panose="02020603050405020304" pitchFamily="18" charset="0"/>
              </a:rPr>
              <a:t>lb</a:t>
            </a:r>
            <a:r>
              <a:rPr lang="en-US" altLang="en-US" sz="1600" b="0" dirty="0">
                <a:latin typeface="Times New Roman" panose="02020603050405020304" pitchFamily="18" charset="0"/>
              </a:rPr>
              <a:t>	$t0, ($s0)</a:t>
            </a:r>
          </a:p>
          <a:p>
            <a:pPr>
              <a:lnSpc>
                <a:spcPct val="90000"/>
              </a:lnSpc>
            </a:pPr>
            <a:r>
              <a:rPr lang="en-US" altLang="en-US" sz="1600" b="0" dirty="0">
                <a:latin typeface="Times New Roman" panose="02020603050405020304" pitchFamily="18" charset="0"/>
              </a:rPr>
              <a:t>               </a:t>
            </a:r>
            <a:r>
              <a:rPr lang="en-US" altLang="en-US" sz="1600" b="0" dirty="0" err="1">
                <a:latin typeface="Times New Roman" panose="02020603050405020304" pitchFamily="18" charset="0"/>
              </a:rPr>
              <a:t>lb</a:t>
            </a:r>
            <a:r>
              <a:rPr lang="en-US" altLang="en-US" sz="1600" b="0" dirty="0">
                <a:latin typeface="Times New Roman" panose="02020603050405020304" pitchFamily="18" charset="0"/>
              </a:rPr>
              <a:t>	$t1, DOLLAR($0)</a:t>
            </a:r>
          </a:p>
          <a:p>
            <a:pPr>
              <a:lnSpc>
                <a:spcPct val="90000"/>
              </a:lnSpc>
            </a:pPr>
            <a:r>
              <a:rPr lang="en-US" altLang="en-US" sz="1600" b="0" dirty="0">
                <a:latin typeface="Times New Roman" panose="02020603050405020304" pitchFamily="18" charset="0"/>
              </a:rPr>
              <a:t>               </a:t>
            </a:r>
            <a:r>
              <a:rPr lang="en-US" altLang="en-US" sz="1600" b="0" dirty="0" err="1">
                <a:latin typeface="Times New Roman" panose="02020603050405020304" pitchFamily="18" charset="0"/>
              </a:rPr>
              <a:t>beq</a:t>
            </a:r>
            <a:r>
              <a:rPr lang="en-US" altLang="en-US" sz="1600" b="0" dirty="0">
                <a:latin typeface="Times New Roman" panose="02020603050405020304" pitchFamily="18" charset="0"/>
              </a:rPr>
              <a:t>	$t0, $t1, Loop</a:t>
            </a:r>
          </a:p>
          <a:p>
            <a:pPr>
              <a:lnSpc>
                <a:spcPct val="90000"/>
              </a:lnSpc>
            </a:pPr>
            <a:endParaRPr lang="en-US" altLang="en-US" sz="1600" b="0" dirty="0">
              <a:latin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en-US" sz="1600" b="0" dirty="0">
                <a:latin typeface="Times New Roman" panose="02020603050405020304" pitchFamily="18" charset="0"/>
              </a:rPr>
              <a:t>               </a:t>
            </a:r>
            <a:r>
              <a:rPr lang="en-US" altLang="en-US" sz="1600" b="0" dirty="0" err="1">
                <a:latin typeface="Times New Roman" panose="02020603050405020304" pitchFamily="18" charset="0"/>
              </a:rPr>
              <a:t>lb</a:t>
            </a:r>
            <a:r>
              <a:rPr lang="en-US" altLang="en-US" sz="1600" b="0" dirty="0">
                <a:latin typeface="Times New Roman" panose="02020603050405020304" pitchFamily="18" charset="0"/>
              </a:rPr>
              <a:t>	$t1, L($0)</a:t>
            </a:r>
          </a:p>
          <a:p>
            <a:pPr>
              <a:lnSpc>
                <a:spcPct val="90000"/>
              </a:lnSpc>
            </a:pPr>
            <a:r>
              <a:rPr lang="en-US" altLang="en-US" sz="1600" b="0" dirty="0">
                <a:latin typeface="Times New Roman" panose="02020603050405020304" pitchFamily="18" charset="0"/>
              </a:rPr>
              <a:t>               </a:t>
            </a:r>
            <a:r>
              <a:rPr lang="en-US" altLang="en-US" sz="1600" b="0" dirty="0" err="1">
                <a:latin typeface="Times New Roman" panose="02020603050405020304" pitchFamily="18" charset="0"/>
              </a:rPr>
              <a:t>bne</a:t>
            </a:r>
            <a:r>
              <a:rPr lang="en-US" altLang="en-US" sz="1600" b="0" dirty="0">
                <a:latin typeface="Times New Roman" panose="02020603050405020304" pitchFamily="18" charset="0"/>
              </a:rPr>
              <a:t>	$t0, $t1, </a:t>
            </a:r>
            <a:r>
              <a:rPr lang="en-US" altLang="en-US" sz="1600" b="0" dirty="0" err="1">
                <a:latin typeface="Times New Roman" panose="02020603050405020304" pitchFamily="18" charset="0"/>
              </a:rPr>
              <a:t>get_tok</a:t>
            </a:r>
            <a:endParaRPr lang="en-US" altLang="en-US" sz="1600" b="0" dirty="0">
              <a:latin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en-US" sz="1600" b="0" dirty="0">
                <a:latin typeface="Times New Roman" panose="02020603050405020304" pitchFamily="18" charset="0"/>
              </a:rPr>
              <a:t>               li	$s0, 1</a:t>
            </a:r>
          </a:p>
          <a:p>
            <a:pPr>
              <a:lnSpc>
                <a:spcPct val="90000"/>
              </a:lnSpc>
            </a:pPr>
            <a:r>
              <a:rPr lang="en-US" altLang="en-US" sz="1600" b="0" dirty="0">
                <a:latin typeface="Times New Roman" panose="02020603050405020304" pitchFamily="18" charset="0"/>
              </a:rPr>
              <a:t>               </a:t>
            </a:r>
            <a:r>
              <a:rPr lang="en-US" altLang="en-US" sz="1600" b="0" dirty="0" err="1">
                <a:latin typeface="Times New Roman" panose="02020603050405020304" pitchFamily="18" charset="0"/>
              </a:rPr>
              <a:t>sw</a:t>
            </a:r>
            <a:r>
              <a:rPr lang="en-US" altLang="en-US" sz="1600" b="0" dirty="0">
                <a:latin typeface="Times New Roman" panose="02020603050405020304" pitchFamily="18" charset="0"/>
              </a:rPr>
              <a:t>	$s0, DEFN($0)</a:t>
            </a:r>
          </a:p>
          <a:p>
            <a:pPr>
              <a:lnSpc>
                <a:spcPct val="90000"/>
              </a:lnSpc>
            </a:pPr>
            <a:endParaRPr lang="en-US" altLang="en-US" sz="1600" b="0" dirty="0">
              <a:latin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en-US" sz="1600" b="0" dirty="0" err="1">
                <a:latin typeface="Times New Roman" panose="02020603050405020304" pitchFamily="18" charset="0"/>
              </a:rPr>
              <a:t>get_tok</a:t>
            </a:r>
            <a:r>
              <a:rPr lang="en-US" altLang="en-US" sz="1600" b="0" dirty="0">
                <a:latin typeface="Times New Roman" panose="02020603050405020304" pitchFamily="18" charset="0"/>
              </a:rPr>
              <a:t>:</a:t>
            </a:r>
          </a:p>
          <a:p>
            <a:pPr>
              <a:lnSpc>
                <a:spcPct val="90000"/>
              </a:lnSpc>
            </a:pPr>
            <a:endParaRPr lang="en-US" altLang="en-US" sz="1200" b="0" dirty="0">
              <a:latin typeface="Times New Roman" panose="02020603050405020304" pitchFamily="18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6049118-F30B-2D44-AE21-92EB44E07D44}"/>
              </a:ext>
            </a:extLst>
          </p:cNvPr>
          <p:cNvCxnSpPr/>
          <p:nvPr/>
        </p:nvCxnSpPr>
        <p:spPr>
          <a:xfrm>
            <a:off x="3962400" y="3733800"/>
            <a:ext cx="304800" cy="1588"/>
          </a:xfrm>
          <a:prstGeom prst="straightConnector1">
            <a:avLst/>
          </a:prstGeom>
          <a:ln w="38100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08915662-C151-D54E-AAA6-4BA1E7D86356}"/>
              </a:ext>
            </a:extLst>
          </p:cNvPr>
          <p:cNvSpPr/>
          <p:nvPr/>
        </p:nvSpPr>
        <p:spPr>
          <a:xfrm>
            <a:off x="5105400" y="2001838"/>
            <a:ext cx="914400" cy="3408362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32">
            <a:extLst>
              <a:ext uri="{FF2B5EF4-FFF2-40B4-BE49-F238E27FC236}">
                <a16:creationId xmlns:a16="http://schemas.microsoft.com/office/drawing/2014/main" id="{3DD19ECD-2BA3-E241-AED4-867D8363E7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247650"/>
            <a:ext cx="8534400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Assembler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6E0EB0C0-8CDF-4D46-908D-27A187045E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165225"/>
            <a:ext cx="8421688" cy="781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b="0" dirty="0">
                <a:latin typeface="+mn-lt"/>
                <a:ea typeface="+mn-ea"/>
              </a:rPr>
              <a:t>How does assembler do it ?</a:t>
            </a:r>
          </a:p>
          <a:p>
            <a:pPr marL="800100" lvl="1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0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LOC (Location Counter) – memory address of the instruction being assembled (similar to program counter)</a:t>
            </a:r>
          </a:p>
          <a:p>
            <a:pPr marL="800100" lvl="1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2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Steps</a:t>
            </a:r>
          </a:p>
          <a:p>
            <a:pPr marL="1257300" lvl="2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2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0 – scan a line to tokens</a:t>
            </a:r>
          </a:p>
          <a:p>
            <a:pPr marL="1257300" lvl="2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2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1 – process LABEL</a:t>
            </a:r>
          </a:p>
          <a:p>
            <a:pPr marL="1257300" lvl="2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2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2 – map Operator to machine code template</a:t>
            </a:r>
          </a:p>
          <a:p>
            <a:pPr marL="800100" lvl="1" indent="-342900">
              <a:spcBef>
                <a:spcPct val="20000"/>
              </a:spcBef>
              <a:buFont typeface="Arial" charset="0"/>
              <a:buChar char="•"/>
              <a:defRPr/>
            </a:pPr>
            <a:endParaRPr lang="en-US" sz="2800" b="0" dirty="0">
              <a:latin typeface="+mn-lt"/>
              <a:ea typeface="+mn-ea"/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8B6EBB62-1861-3B47-B31E-A9A8B04DA068}"/>
              </a:ext>
            </a:extLst>
          </p:cNvPr>
          <p:cNvGraphicFramePr>
            <a:graphicFrameLocks noGrp="1"/>
          </p:cNvGraphicFramePr>
          <p:nvPr/>
        </p:nvGraphicFramePr>
        <p:xfrm>
          <a:off x="2362200" y="4041775"/>
          <a:ext cx="6096000" cy="2130433"/>
        </p:xfrm>
        <a:graphic>
          <a:graphicData uri="http://schemas.openxmlformats.org/drawingml/2006/table">
            <a:tbl>
              <a:tblPr/>
              <a:tblGrid>
                <a:gridCol w="19608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351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07472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addi $t, $s, imm </a:t>
                      </a:r>
                    </a:p>
                  </a:txBody>
                  <a:tcPr marL="9525" marR="9525" marT="9525" marB="0" anchor="b" horzOverflow="overflow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0010 01ss </a:t>
                      </a: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ssst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tttt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iiii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iiii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iiii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iiii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</a:p>
                  </a:txBody>
                  <a:tcPr marL="9525" marR="9525" marT="9525" marB="0" anchor="b" horzOverflow="overflow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7472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addiu $t, $s, imm </a:t>
                      </a:r>
                    </a:p>
                  </a:txBody>
                  <a:tcPr marL="9525" marR="9525" marT="9525" marB="0" anchor="b" horzOverflow="overflow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0010 01ss ssst tttt iiii iiii iiii iiii </a:t>
                      </a:r>
                    </a:p>
                  </a:txBody>
                  <a:tcPr marL="9525" marR="9525" marT="9525" marB="0" anchor="b" horzOverflow="overflow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8350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addu $d, $s, $t </a:t>
                      </a:r>
                    </a:p>
                  </a:txBody>
                  <a:tcPr marL="9525" marR="9525" marT="9525" marB="0" anchor="b" horzOverflow="overflow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0000 00ss ssst tttt dddd d000 0010 0001 </a:t>
                      </a:r>
                    </a:p>
                  </a:txBody>
                  <a:tcPr marL="9525" marR="9525" marT="9525" marB="0" anchor="b" horzOverflow="overflow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8350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and $d, $s, $t </a:t>
                      </a:r>
                    </a:p>
                  </a:txBody>
                  <a:tcPr marL="9525" marR="9525" marT="9525" marB="0" anchor="b" horzOverflow="overflow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0000 00ss </a:t>
                      </a: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ssst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tttt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dddd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d000 0010 0100 </a:t>
                      </a:r>
                    </a:p>
                  </a:txBody>
                  <a:tcPr marL="9525" marR="9525" marT="9525" marB="0" anchor="b" horzOverflow="overflow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7472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andi $t, $s, imm</a:t>
                      </a:r>
                    </a:p>
                  </a:txBody>
                  <a:tcPr marL="9525" marR="9525" marT="9525" marB="0" anchor="b" horzOverflow="overflow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0011 00ss </a:t>
                      </a: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ssst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tttt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iiii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iiii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iiii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iiii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</a:p>
                  </a:txBody>
                  <a:tcPr marL="9525" marR="9525" marT="9525" marB="0" anchor="b" horzOverflow="overflow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3836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  Label</a:t>
                      </a:r>
                    </a:p>
                  </a:txBody>
                  <a:tcPr marL="9525" marR="9525" marT="9525" marB="0" anchor="b" horzOverflow="overflow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 </a:t>
                      </a:r>
                    </a:p>
                  </a:txBody>
                  <a:tcPr marL="9525" marR="9525" marT="9525" marB="0" anchor="b" horzOverflow="overflow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7472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beq $s, $t, offset</a:t>
                      </a:r>
                    </a:p>
                  </a:txBody>
                  <a:tcPr marL="9525" marR="9525" marT="9525" marB="0" anchor="b" horzOverflow="overflow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algn="l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0001 00ss </a:t>
                      </a: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ssst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tttt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iiii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iiii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iiii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  <a:r>
                        <a:rPr kumimoji="0" lang="en-US" alt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iiii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F3F3F"/>
                          </a:solidFill>
                          <a:effectLst/>
                          <a:latin typeface="Calibri" panose="020F0502020204030204" pitchFamily="34" charset="0"/>
                          <a:ea typeface="ＭＳ Ｐゴシック" panose="020B0600070205080204" pitchFamily="34" charset="-128"/>
                        </a:rPr>
                        <a:t> </a:t>
                      </a:r>
                    </a:p>
                  </a:txBody>
                  <a:tcPr marL="9525" marR="9525" marT="9525" marB="0" anchor="b" horzOverflow="overflow">
                    <a:lnL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F3F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32">
            <a:extLst>
              <a:ext uri="{FF2B5EF4-FFF2-40B4-BE49-F238E27FC236}">
                <a16:creationId xmlns:a16="http://schemas.microsoft.com/office/drawing/2014/main" id="{CAEF8DDE-4778-F146-8022-F9C5F41FCC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247650"/>
            <a:ext cx="8534400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Assembler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2D8C3A85-3FE3-1845-8C28-F942A93156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165498"/>
            <a:ext cx="8420894" cy="50829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800100" lvl="1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2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Steps</a:t>
            </a:r>
          </a:p>
          <a:p>
            <a:pPr marL="1257300" lvl="2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2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0 – scan a line to tokens</a:t>
            </a:r>
          </a:p>
          <a:p>
            <a:pPr marL="1257300" lvl="2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2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1 – process LABEL</a:t>
            </a:r>
          </a:p>
          <a:p>
            <a:pPr marL="1257300" lvl="2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2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2 – map Operator to machine code template</a:t>
            </a:r>
          </a:p>
          <a:p>
            <a:pPr marL="1257300" lvl="2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  <a:defRPr/>
            </a:pPr>
            <a:r>
              <a:rPr lang="en-US" sz="22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3 – process Operands</a:t>
            </a:r>
          </a:p>
          <a:p>
            <a:pPr lvl="4">
              <a:buFontTx/>
              <a:buChar char="•"/>
              <a:defRPr/>
            </a:pPr>
            <a:r>
              <a:rPr lang="en-US" altLang="en-US" sz="20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Registers</a:t>
            </a:r>
          </a:p>
          <a:p>
            <a:pPr lvl="5">
              <a:buFontTx/>
              <a:buChar char="•"/>
              <a:defRPr/>
            </a:pPr>
            <a:r>
              <a:rPr lang="en-US" altLang="en-US" sz="20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Replace by Reg Number</a:t>
            </a:r>
          </a:p>
          <a:p>
            <a:pPr lvl="5">
              <a:buFontTx/>
              <a:buChar char="•"/>
              <a:defRPr/>
            </a:pPr>
            <a:endParaRPr lang="en-US" altLang="en-US" sz="2000" b="0" dirty="0">
              <a:latin typeface="Franklin Gothic Book" panose="020B0503020102020204" pitchFamily="34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4">
              <a:buFontTx/>
              <a:buChar char="•"/>
              <a:defRPr/>
            </a:pPr>
            <a:r>
              <a:rPr lang="en-US" altLang="en-US" sz="20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Literal</a:t>
            </a:r>
          </a:p>
          <a:p>
            <a:pPr lvl="5">
              <a:buFontTx/>
              <a:buChar char="•"/>
              <a:defRPr/>
            </a:pPr>
            <a:r>
              <a:rPr lang="en-US" altLang="en-US" sz="20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Easy</a:t>
            </a:r>
          </a:p>
          <a:p>
            <a:pPr lvl="5">
              <a:buFontTx/>
              <a:buChar char="•"/>
              <a:defRPr/>
            </a:pPr>
            <a:endParaRPr lang="en-US" altLang="en-US" sz="2000" b="0" dirty="0">
              <a:latin typeface="Franklin Gothic Book" panose="020B0503020102020204" pitchFamily="34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4">
              <a:buFontTx/>
              <a:buChar char="•"/>
              <a:defRPr/>
            </a:pPr>
            <a:r>
              <a:rPr lang="en-US" altLang="en-US" sz="20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Variable (Label) (e.g. </a:t>
            </a:r>
            <a:r>
              <a:rPr lang="en-US" altLang="en-US" sz="2000" b="0" dirty="0" err="1">
                <a:latin typeface="Times New Roman" panose="02020603050405020304" pitchFamily="18" charset="0"/>
              </a:rPr>
              <a:t>sw</a:t>
            </a:r>
            <a:r>
              <a:rPr lang="en-US" altLang="en-US" sz="2000" b="0" dirty="0">
                <a:latin typeface="Times New Roman" panose="02020603050405020304" pitchFamily="18" charset="0"/>
              </a:rPr>
              <a:t>   $0, DEFN($0))</a:t>
            </a:r>
          </a:p>
          <a:p>
            <a:pPr lvl="8">
              <a:defRPr/>
            </a:pPr>
            <a:r>
              <a:rPr lang="en-US" altLang="en-US" sz="20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1010 11ss </a:t>
            </a:r>
            <a:r>
              <a:rPr lang="en-US" altLang="en-US" sz="2000" b="0" dirty="0" err="1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ssst</a:t>
            </a:r>
            <a:r>
              <a:rPr lang="en-US" altLang="en-US" sz="20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en-US" sz="2000" b="0" dirty="0" err="1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tttt</a:t>
            </a:r>
            <a:r>
              <a:rPr lang="en-US" altLang="en-US" sz="20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en-US" sz="2000" b="0" dirty="0" err="1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iiii</a:t>
            </a:r>
            <a:r>
              <a:rPr lang="en-US" altLang="en-US" sz="20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en-US" sz="2000" b="0" dirty="0" err="1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iiii</a:t>
            </a:r>
            <a:r>
              <a:rPr lang="en-US" altLang="en-US" sz="20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en-US" sz="2000" b="0" dirty="0" err="1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iiii</a:t>
            </a:r>
            <a:r>
              <a:rPr lang="en-US" altLang="en-US" sz="20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en-US" sz="2000" b="0" dirty="0" err="1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iiii</a:t>
            </a:r>
            <a:r>
              <a:rPr lang="en-US" altLang="en-US" sz="20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</a:p>
          <a:p>
            <a:pPr lvl="5">
              <a:buFontTx/>
              <a:buChar char="•"/>
              <a:defRPr/>
            </a:pPr>
            <a:r>
              <a:rPr lang="en-US" altLang="en-US" sz="20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Backward Reference – simple</a:t>
            </a:r>
          </a:p>
          <a:p>
            <a:pPr lvl="5">
              <a:buFontTx/>
              <a:buChar char="•"/>
              <a:defRPr/>
            </a:pPr>
            <a:r>
              <a:rPr lang="en-US" altLang="en-US" sz="20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Forward Reference ==== PROBLEM</a:t>
            </a:r>
          </a:p>
          <a:p>
            <a:pPr lvl="1">
              <a:lnSpc>
                <a:spcPct val="90000"/>
              </a:lnSpc>
              <a:buFontTx/>
              <a:buChar char="•"/>
              <a:defRPr/>
            </a:pPr>
            <a:endParaRPr lang="en-US" altLang="en-US" sz="1800" b="0" dirty="0">
              <a:latin typeface="Franklin Gothic Book" panose="020B0503020102020204" pitchFamily="34" charset="0"/>
            </a:endParaRPr>
          </a:p>
          <a:p>
            <a:pPr marL="1714500" lvl="3" indent="-342900">
              <a:spcBef>
                <a:spcPct val="20000"/>
              </a:spcBef>
              <a:buFont typeface="Arial" charset="0"/>
              <a:buChar char="•"/>
              <a:defRPr/>
            </a:pPr>
            <a:endParaRPr lang="en-US" sz="2200" b="0" dirty="0">
              <a:latin typeface="Franklin Gothic Book" panose="020B0503020102020204" pitchFamily="34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800100" lvl="1" indent="-342900">
              <a:spcBef>
                <a:spcPct val="20000"/>
              </a:spcBef>
              <a:buFont typeface="Arial" charset="0"/>
              <a:buChar char="•"/>
              <a:defRPr/>
            </a:pPr>
            <a:endParaRPr lang="en-US" sz="2800" b="0" dirty="0">
              <a:latin typeface="+mn-lt"/>
              <a:ea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32">
            <a:extLst>
              <a:ext uri="{FF2B5EF4-FFF2-40B4-BE49-F238E27FC236}">
                <a16:creationId xmlns:a16="http://schemas.microsoft.com/office/drawing/2014/main" id="{CAEF8DDE-4778-F146-8022-F9C5F41FCC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247650"/>
            <a:ext cx="8534400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Symbol Table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2D8C3A85-3FE3-1845-8C28-F942A93156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165498"/>
            <a:ext cx="8420894" cy="50829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800100" lvl="1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2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Consider only variables</a:t>
            </a:r>
          </a:p>
          <a:p>
            <a:pPr marL="1257300" lvl="2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2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While not EOF</a:t>
            </a:r>
          </a:p>
          <a:p>
            <a:pPr marL="1714500" lvl="3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2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scan a line to </a:t>
            </a:r>
            <a:r>
              <a:rPr lang="en-US" sz="2200" b="0" dirty="0" err="1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tabToken</a:t>
            </a:r>
            <a:r>
              <a:rPr lang="en-US" sz="22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[][3]</a:t>
            </a:r>
          </a:p>
          <a:p>
            <a:pPr marL="1714500" lvl="3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2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If a label, save label into </a:t>
            </a:r>
            <a:r>
              <a:rPr lang="en-US" sz="2200" b="0" dirty="0" err="1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tabSym</a:t>
            </a:r>
            <a:r>
              <a:rPr lang="en-US" sz="22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 with DEFN=1, VAL=LOC</a:t>
            </a:r>
          </a:p>
          <a:p>
            <a:pPr marL="1714500" lvl="3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2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skip Operator</a:t>
            </a:r>
          </a:p>
          <a:p>
            <a:pPr marL="1714500" lvl="3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2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Loop through operands</a:t>
            </a:r>
          </a:p>
          <a:p>
            <a:pPr marL="2171700" lvl="4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2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If a variable, save it in </a:t>
            </a:r>
            <a:r>
              <a:rPr lang="en-US" sz="2200" b="0" dirty="0" err="1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tabSym</a:t>
            </a:r>
            <a:r>
              <a:rPr lang="en-US" sz="22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 with DEFN=0, VAL=LOC</a:t>
            </a:r>
          </a:p>
          <a:p>
            <a:pPr marL="2171700" lvl="4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2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Else, skip</a:t>
            </a:r>
          </a:p>
          <a:p>
            <a:pPr marL="1714500" lvl="3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  <a:defRPr/>
            </a:pPr>
            <a:r>
              <a:rPr lang="en-US" sz="22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Clear </a:t>
            </a:r>
            <a:r>
              <a:rPr lang="en-US" sz="2200" b="0" dirty="0" err="1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tabToken</a:t>
            </a:r>
            <a:r>
              <a:rPr lang="en-US" sz="2200" b="0" dirty="0">
                <a:latin typeface="Franklin Gothic Book" panose="020B05030201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, LOC+=4</a:t>
            </a:r>
          </a:p>
          <a:p>
            <a:pPr marL="1257300" lvl="2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  <a:defRPr/>
            </a:pPr>
            <a:endParaRPr lang="en-US" sz="2200" b="0" dirty="0">
              <a:latin typeface="Franklin Gothic Book" panose="020B0503020102020204" pitchFamily="34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>
              <a:lnSpc>
                <a:spcPct val="90000"/>
              </a:lnSpc>
              <a:buFontTx/>
              <a:buChar char="•"/>
              <a:defRPr/>
            </a:pPr>
            <a:endParaRPr lang="en-US" altLang="en-US" sz="1800" b="0" dirty="0">
              <a:latin typeface="Franklin Gothic Book" panose="020B0503020102020204" pitchFamily="34" charset="0"/>
            </a:endParaRPr>
          </a:p>
          <a:p>
            <a:pPr marL="1714500" lvl="3" indent="-342900">
              <a:spcBef>
                <a:spcPct val="20000"/>
              </a:spcBef>
              <a:buFont typeface="Arial" charset="0"/>
              <a:buChar char="•"/>
              <a:defRPr/>
            </a:pPr>
            <a:endParaRPr lang="en-US" sz="2200" b="0" dirty="0">
              <a:latin typeface="Franklin Gothic Book" panose="020B0503020102020204" pitchFamily="34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800100" lvl="1" indent="-342900">
              <a:spcBef>
                <a:spcPct val="20000"/>
              </a:spcBef>
              <a:buFont typeface="Arial" charset="0"/>
              <a:buChar char="•"/>
              <a:defRPr/>
            </a:pPr>
            <a:endParaRPr lang="en-US" sz="2800" b="0" dirty="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50120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32">
            <a:extLst>
              <a:ext uri="{FF2B5EF4-FFF2-40B4-BE49-F238E27FC236}">
                <a16:creationId xmlns:a16="http://schemas.microsoft.com/office/drawing/2014/main" id="{AB4C846E-5C59-4742-944F-0408CB34C2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247650"/>
            <a:ext cx="8534400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Forward Reference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22ABFE84-C1C6-6B40-A73F-8CC1401306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3962400"/>
            <a:ext cx="807720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b="0" dirty="0">
                <a:latin typeface="+mn-lt"/>
                <a:ea typeface="+mn-ea"/>
              </a:rPr>
              <a:t>At LOC = 1000, 1010, 1020</a:t>
            </a:r>
          </a:p>
          <a:p>
            <a:pPr marL="800100" lvl="1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b="0" dirty="0">
                <a:latin typeface="+mn-lt"/>
                <a:ea typeface="+mn-ea"/>
              </a:rPr>
              <a:t>Has no idea at which LOC exit will appear in label</a:t>
            </a:r>
          </a:p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endParaRPr lang="en-US" b="0" dirty="0">
              <a:latin typeface="+mn-lt"/>
              <a:ea typeface="+mn-ea"/>
            </a:endParaRPr>
          </a:p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b="0" dirty="0">
                <a:latin typeface="+mn-lt"/>
                <a:ea typeface="+mn-ea"/>
              </a:rPr>
              <a:t>What machine code do we generate in LOC at</a:t>
            </a:r>
          </a:p>
          <a:p>
            <a:pPr>
              <a:spcBef>
                <a:spcPct val="20000"/>
              </a:spcBef>
              <a:defRPr/>
            </a:pPr>
            <a:r>
              <a:rPr lang="en-US" b="0" dirty="0">
                <a:latin typeface="+mn-lt"/>
                <a:ea typeface="+mn-ea"/>
              </a:rPr>
              <a:t>	1000, 1010, 1020 ?</a:t>
            </a:r>
          </a:p>
          <a:p>
            <a:pPr marL="800100" lvl="1" indent="-342900">
              <a:spcBef>
                <a:spcPct val="20000"/>
              </a:spcBef>
              <a:buFont typeface="Arial" charset="0"/>
              <a:buChar char="•"/>
              <a:defRPr/>
            </a:pPr>
            <a:endParaRPr lang="en-US" sz="2800" b="0" dirty="0">
              <a:latin typeface="+mn-lt"/>
              <a:ea typeface="+mn-ea"/>
            </a:endParaRP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766D89E0-99CE-434D-AD0F-57E686BBC5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24100" y="1524000"/>
            <a:ext cx="4191000" cy="2085975"/>
          </a:xfrm>
          <a:prstGeom prst="rect">
            <a:avLst/>
          </a:prstGeom>
          <a:noFill/>
          <a:ln w="1587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ko-KR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Loc      	</a:t>
            </a:r>
            <a:r>
              <a:rPr lang="en-US" altLang="ko-KR" sz="1600" dirty="0" err="1">
                <a:latin typeface="Times New Roman" panose="02020603050405020304" pitchFamily="18" charset="0"/>
                <a:ea typeface="굴림" panose="020B0600000101010101" pitchFamily="34" charset="-127"/>
              </a:rPr>
              <a:t>instr</a:t>
            </a:r>
            <a:r>
              <a:rPr lang="en-US" altLang="ko-KR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              	assembled</a:t>
            </a:r>
          </a:p>
          <a:p>
            <a:pPr>
              <a:lnSpc>
                <a:spcPct val="90000"/>
              </a:lnSpc>
              <a:buFontTx/>
              <a:buAutoNum type="arabicPlain" startAt="1000"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 	b    exit          	------- </a:t>
            </a:r>
            <a:r>
              <a:rPr lang="en-US" altLang="en-US" sz="1600" b="0" dirty="0" err="1">
                <a:latin typeface="Times New Roman" panose="02020603050405020304" pitchFamily="18" charset="0"/>
                <a:ea typeface="굴림" panose="020B0600000101010101" pitchFamily="34" charset="-127"/>
              </a:rPr>
              <a:t>xxxx</a:t>
            </a:r>
            <a:endParaRPr lang="en-US" altLang="en-US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  <a:buFontTx/>
              <a:buAutoNum type="arabicPlain" startAt="1000"/>
            </a:pPr>
            <a:endParaRPr lang="en-US" altLang="en-US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  <a:buFontTx/>
              <a:buAutoNum type="arabicPlain" startAt="1010"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	</a:t>
            </a:r>
            <a:r>
              <a:rPr lang="en-US" altLang="en-US" sz="1600" b="0" dirty="0" err="1">
                <a:latin typeface="Times New Roman" panose="02020603050405020304" pitchFamily="18" charset="0"/>
                <a:ea typeface="굴림" panose="020B0600000101010101" pitchFamily="34" charset="-127"/>
              </a:rPr>
              <a:t>beq</a:t>
            </a: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$t1, $t0, exit         ------- </a:t>
            </a:r>
            <a:r>
              <a:rPr lang="en-US" altLang="en-US" sz="1600" b="0" dirty="0" err="1">
                <a:latin typeface="Times New Roman" panose="02020603050405020304" pitchFamily="18" charset="0"/>
                <a:ea typeface="굴림" panose="020B0600000101010101" pitchFamily="34" charset="-127"/>
              </a:rPr>
              <a:t>xxxx</a:t>
            </a:r>
            <a:endParaRPr lang="en-US" altLang="en-US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  <a:buFont typeface="Arial" panose="020B0604020202020204" pitchFamily="34" charset="0"/>
              <a:buNone/>
            </a:pPr>
            <a:endParaRPr lang="en-US" altLang="en-US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  <a:buFont typeface="Arial" panose="020B0604020202020204" pitchFamily="34" charset="0"/>
              <a:buNone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1020	</a:t>
            </a:r>
            <a:r>
              <a:rPr lang="en-US" altLang="en-US" sz="1600" b="0" dirty="0" err="1">
                <a:latin typeface="Times New Roman" panose="02020603050405020304" pitchFamily="18" charset="0"/>
                <a:ea typeface="굴림" panose="020B0600000101010101" pitchFamily="34" charset="-127"/>
              </a:rPr>
              <a:t>blez</a:t>
            </a: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$s0, exit	------- </a:t>
            </a:r>
            <a:r>
              <a:rPr lang="en-US" altLang="en-US" sz="1600" b="0" dirty="0" err="1">
                <a:latin typeface="Times New Roman" panose="02020603050405020304" pitchFamily="18" charset="0"/>
                <a:ea typeface="굴림" panose="020B0600000101010101" pitchFamily="34" charset="-127"/>
              </a:rPr>
              <a:t>xxxx</a:t>
            </a:r>
            <a:endParaRPr lang="en-US" altLang="en-US" sz="160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  <a:buFontTx/>
              <a:buAutoNum type="arabicPlain" startAt="1010"/>
            </a:pPr>
            <a:endParaRPr lang="en-US" altLang="en-US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  <a:buFont typeface="Arial" panose="020B0604020202020204" pitchFamily="34" charset="0"/>
              <a:buNone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1030    exit: </a:t>
            </a:r>
            <a:r>
              <a:rPr lang="en-US" altLang="en-US" sz="1600" b="0" dirty="0" err="1">
                <a:latin typeface="Times New Roman" panose="02020603050405020304" pitchFamily="18" charset="0"/>
                <a:ea typeface="굴림" panose="020B0600000101010101" pitchFamily="34" charset="-127"/>
              </a:rPr>
              <a:t>jr</a:t>
            </a: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$ra		-----------</a:t>
            </a:r>
          </a:p>
          <a:p>
            <a:pPr>
              <a:lnSpc>
                <a:spcPct val="90000"/>
              </a:lnSpc>
            </a:pPr>
            <a:endParaRPr lang="en-US" altLang="en-US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32">
            <a:extLst>
              <a:ext uri="{FF2B5EF4-FFF2-40B4-BE49-F238E27FC236}">
                <a16:creationId xmlns:a16="http://schemas.microsoft.com/office/drawing/2014/main" id="{AB4C846E-5C59-4742-944F-0408CB34C2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247650"/>
            <a:ext cx="8534400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Forward Reference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22ABFE84-C1C6-6B40-A73F-8CC1401306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3962400"/>
            <a:ext cx="807720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b="0" dirty="0">
                <a:latin typeface="+mn-lt"/>
                <a:ea typeface="+mn-ea"/>
              </a:rPr>
              <a:t>What machine code do we generate in LOC at</a:t>
            </a:r>
          </a:p>
          <a:p>
            <a:pPr>
              <a:spcBef>
                <a:spcPct val="20000"/>
              </a:spcBef>
              <a:defRPr/>
            </a:pPr>
            <a:r>
              <a:rPr lang="en-US" b="0" dirty="0">
                <a:latin typeface="+mn-lt"/>
                <a:ea typeface="+mn-ea"/>
              </a:rPr>
              <a:t>	1000, 1010, 1020 ?</a:t>
            </a:r>
          </a:p>
          <a:p>
            <a:pPr>
              <a:spcBef>
                <a:spcPct val="20000"/>
              </a:spcBef>
              <a:defRPr/>
            </a:pPr>
            <a:endParaRPr lang="en-US" b="0" dirty="0">
              <a:latin typeface="+mn-lt"/>
              <a:ea typeface="+mn-ea"/>
            </a:endParaRPr>
          </a:p>
          <a:p>
            <a:pPr>
              <a:spcBef>
                <a:spcPct val="20000"/>
              </a:spcBef>
              <a:defRPr/>
            </a:pPr>
            <a:r>
              <a:rPr lang="en-US" b="0" dirty="0">
                <a:latin typeface="+mn-lt"/>
                <a:ea typeface="+mn-ea"/>
              </a:rPr>
              <a:t>	Address of the most recent appearance</a:t>
            </a:r>
          </a:p>
          <a:p>
            <a:pPr marL="800100" lvl="1" indent="-342900">
              <a:spcBef>
                <a:spcPct val="20000"/>
              </a:spcBef>
              <a:buFont typeface="Arial" charset="0"/>
              <a:buChar char="•"/>
              <a:defRPr/>
            </a:pPr>
            <a:endParaRPr lang="en-US" sz="2800" b="0" dirty="0">
              <a:latin typeface="+mn-lt"/>
              <a:ea typeface="+mn-ea"/>
            </a:endParaRP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766D89E0-99CE-434D-AD0F-57E686BBC5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24100" y="1524000"/>
            <a:ext cx="4191000" cy="2085975"/>
          </a:xfrm>
          <a:prstGeom prst="rect">
            <a:avLst/>
          </a:prstGeom>
          <a:noFill/>
          <a:ln w="1587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ko-KR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Loc      	</a:t>
            </a:r>
            <a:r>
              <a:rPr lang="en-US" altLang="ko-KR" sz="1600" dirty="0" err="1">
                <a:latin typeface="Times New Roman" panose="02020603050405020304" pitchFamily="18" charset="0"/>
                <a:ea typeface="굴림" panose="020B0600000101010101" pitchFamily="34" charset="-127"/>
              </a:rPr>
              <a:t>instr</a:t>
            </a:r>
            <a:r>
              <a:rPr lang="en-US" altLang="ko-KR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              	assembled</a:t>
            </a:r>
          </a:p>
          <a:p>
            <a:pPr>
              <a:lnSpc>
                <a:spcPct val="90000"/>
              </a:lnSpc>
              <a:buFontTx/>
              <a:buAutoNum type="arabicPlain" startAt="1000"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 	j    exit          	------ ff ff </a:t>
            </a:r>
          </a:p>
          <a:p>
            <a:pPr>
              <a:lnSpc>
                <a:spcPct val="90000"/>
              </a:lnSpc>
              <a:buFontTx/>
              <a:buAutoNum type="arabicPlain" startAt="1000"/>
            </a:pPr>
            <a:endParaRPr lang="en-US" altLang="en-US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  <a:buFontTx/>
              <a:buAutoNum type="arabicPlain" startAt="1010"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	</a:t>
            </a:r>
            <a:r>
              <a:rPr lang="en-US" altLang="en-US" sz="1600" b="0" dirty="0" err="1">
                <a:latin typeface="Times New Roman" panose="02020603050405020304" pitchFamily="18" charset="0"/>
                <a:ea typeface="굴림" panose="020B0600000101010101" pitchFamily="34" charset="-127"/>
              </a:rPr>
              <a:t>beq</a:t>
            </a: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$t1, $t0, exit         ------ </a:t>
            </a:r>
            <a:r>
              <a:rPr lang="en-US" altLang="en-US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1000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None/>
            </a:pPr>
            <a:endParaRPr lang="en-US" altLang="en-US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  <a:buFont typeface="Arial" panose="020B0604020202020204" pitchFamily="34" charset="0"/>
              <a:buNone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1020	</a:t>
            </a:r>
            <a:r>
              <a:rPr lang="en-US" altLang="en-US" sz="1600" b="0" dirty="0" err="1">
                <a:latin typeface="Times New Roman" panose="02020603050405020304" pitchFamily="18" charset="0"/>
                <a:ea typeface="굴림" panose="020B0600000101010101" pitchFamily="34" charset="-127"/>
              </a:rPr>
              <a:t>blez</a:t>
            </a: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$s0, exit	------ </a:t>
            </a:r>
            <a:r>
              <a:rPr lang="en-US" altLang="en-US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1010</a:t>
            </a:r>
          </a:p>
          <a:p>
            <a:pPr>
              <a:lnSpc>
                <a:spcPct val="90000"/>
              </a:lnSpc>
              <a:buFontTx/>
              <a:buAutoNum type="arabicPlain" startAt="1010"/>
            </a:pPr>
            <a:endParaRPr lang="en-US" altLang="en-US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  <a:buFont typeface="Arial" panose="020B0604020202020204" pitchFamily="34" charset="0"/>
              <a:buNone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1030    exit: </a:t>
            </a:r>
            <a:r>
              <a:rPr lang="en-US" altLang="en-US" sz="1600" b="0" dirty="0" err="1">
                <a:latin typeface="Times New Roman" panose="02020603050405020304" pitchFamily="18" charset="0"/>
                <a:ea typeface="굴림" panose="020B0600000101010101" pitchFamily="34" charset="-127"/>
              </a:rPr>
              <a:t>jr</a:t>
            </a: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$ra		-----------</a:t>
            </a:r>
          </a:p>
          <a:p>
            <a:pPr>
              <a:lnSpc>
                <a:spcPct val="90000"/>
              </a:lnSpc>
            </a:pPr>
            <a:endParaRPr lang="en-US" altLang="en-US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054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32">
            <a:extLst>
              <a:ext uri="{FF2B5EF4-FFF2-40B4-BE49-F238E27FC236}">
                <a16:creationId xmlns:a16="http://schemas.microsoft.com/office/drawing/2014/main" id="{AB4C846E-5C59-4742-944F-0408CB34C2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247650"/>
            <a:ext cx="8534400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Forward Reference</a:t>
            </a:r>
          </a:p>
        </p:txBody>
      </p:sp>
      <p:sp>
        <p:nvSpPr>
          <p:cNvPr id="19458" name="TextBox 3">
            <a:extLst>
              <a:ext uri="{FF2B5EF4-FFF2-40B4-BE49-F238E27FC236}">
                <a16:creationId xmlns:a16="http://schemas.microsoft.com/office/drawing/2014/main" id="{C4EB9722-613C-CC4C-8D58-082775599D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6938" y="3505200"/>
            <a:ext cx="4191000" cy="1201738"/>
          </a:xfrm>
          <a:prstGeom prst="rect">
            <a:avLst/>
          </a:prstGeom>
          <a:noFill/>
          <a:ln w="1587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ko-KR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Loc      	</a:t>
            </a:r>
            <a:r>
              <a:rPr lang="en-US" altLang="ko-KR" sz="1600" dirty="0" err="1">
                <a:latin typeface="Times New Roman" panose="02020603050405020304" pitchFamily="18" charset="0"/>
                <a:ea typeface="굴림" panose="020B0600000101010101" pitchFamily="34" charset="-127"/>
              </a:rPr>
              <a:t>instr</a:t>
            </a:r>
            <a:r>
              <a:rPr lang="en-US" altLang="ko-KR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              	assembled</a:t>
            </a:r>
          </a:p>
          <a:p>
            <a:pPr>
              <a:lnSpc>
                <a:spcPct val="90000"/>
              </a:lnSpc>
            </a:pPr>
            <a:endParaRPr lang="en-US" altLang="ko-KR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  <a:buFontTx/>
              <a:buAutoNum type="arabicPlain" startAt="1000"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 	j    exit          	------ </a:t>
            </a:r>
            <a:r>
              <a:rPr lang="en-US" altLang="en-US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ff ff </a:t>
            </a:r>
          </a:p>
          <a:p>
            <a:pPr>
              <a:lnSpc>
                <a:spcPct val="90000"/>
              </a:lnSpc>
              <a:buFontTx/>
              <a:buAutoNum type="arabicPlain" startAt="1000"/>
            </a:pPr>
            <a:endParaRPr lang="en-US" altLang="en-US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       </a:t>
            </a:r>
          </a:p>
        </p:txBody>
      </p:sp>
      <p:sp>
        <p:nvSpPr>
          <p:cNvPr id="19459" name="TextBox 3">
            <a:extLst>
              <a:ext uri="{FF2B5EF4-FFF2-40B4-BE49-F238E27FC236}">
                <a16:creationId xmlns:a16="http://schemas.microsoft.com/office/drawing/2014/main" id="{8332D8A3-B7D7-EC4C-A0F5-A5A0C5CA22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8938" y="3533775"/>
            <a:ext cx="2579687" cy="1200150"/>
          </a:xfrm>
          <a:prstGeom prst="rect">
            <a:avLst/>
          </a:prstGeom>
          <a:noFill/>
          <a:ln w="1587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ko-KR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Symbol   value   status</a:t>
            </a:r>
          </a:p>
          <a:p>
            <a:pPr>
              <a:lnSpc>
                <a:spcPct val="90000"/>
              </a:lnSpc>
            </a:pPr>
            <a:r>
              <a:rPr lang="en-US" altLang="ko-KR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                          FAD</a:t>
            </a:r>
          </a:p>
          <a:p>
            <a:pPr>
              <a:lnSpc>
                <a:spcPct val="90000"/>
              </a:lnSpc>
            </a:pPr>
            <a:endParaRPr lang="en-US" altLang="ko-KR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  <a:buFont typeface="Arial" panose="020B0604020202020204" pitchFamily="34" charset="0"/>
              <a:buNone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exit         1000      100</a:t>
            </a:r>
            <a:endParaRPr lang="en-US" altLang="ko-KR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</a:pPr>
            <a:endParaRPr lang="en-US" altLang="ko-KR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</p:txBody>
      </p:sp>
      <p:sp>
        <p:nvSpPr>
          <p:cNvPr id="19460" name="TextBox 3">
            <a:extLst>
              <a:ext uri="{FF2B5EF4-FFF2-40B4-BE49-F238E27FC236}">
                <a16:creationId xmlns:a16="http://schemas.microsoft.com/office/drawing/2014/main" id="{896DFB46-B4FF-5A48-BCA4-BE56D4DE5D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2813" y="4981575"/>
            <a:ext cx="4191000" cy="1422400"/>
          </a:xfrm>
          <a:prstGeom prst="rect">
            <a:avLst/>
          </a:prstGeom>
          <a:noFill/>
          <a:ln w="1587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ko-KR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Loc      	</a:t>
            </a:r>
            <a:r>
              <a:rPr lang="en-US" altLang="ko-KR" sz="1600" dirty="0" err="1">
                <a:latin typeface="Times New Roman" panose="02020603050405020304" pitchFamily="18" charset="0"/>
                <a:ea typeface="굴림" panose="020B0600000101010101" pitchFamily="34" charset="-127"/>
              </a:rPr>
              <a:t>instr</a:t>
            </a:r>
            <a:r>
              <a:rPr lang="en-US" altLang="ko-KR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              	assembled</a:t>
            </a:r>
          </a:p>
          <a:p>
            <a:pPr>
              <a:lnSpc>
                <a:spcPct val="90000"/>
              </a:lnSpc>
              <a:buFontTx/>
              <a:buAutoNum type="arabicPlain" startAt="1000"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 	j    exit          	------ ff ff </a:t>
            </a:r>
          </a:p>
          <a:p>
            <a:pPr>
              <a:lnSpc>
                <a:spcPct val="90000"/>
              </a:lnSpc>
              <a:buFontTx/>
              <a:buAutoNum type="arabicPlain" startAt="1000"/>
            </a:pPr>
            <a:endParaRPr lang="en-US" altLang="en-US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  <a:buFontTx/>
              <a:buAutoNum type="arabicPlain" startAt="1010"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	</a:t>
            </a:r>
            <a:r>
              <a:rPr lang="en-US" altLang="en-US" sz="1600" b="0" dirty="0" err="1">
                <a:latin typeface="Times New Roman" panose="02020603050405020304" pitchFamily="18" charset="0"/>
                <a:ea typeface="굴림" panose="020B0600000101010101" pitchFamily="34" charset="-127"/>
              </a:rPr>
              <a:t>beq</a:t>
            </a: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$t1, $t0, exit         ------ </a:t>
            </a:r>
            <a:r>
              <a:rPr lang="en-US" altLang="en-US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1000</a:t>
            </a:r>
          </a:p>
          <a:p>
            <a:pPr>
              <a:lnSpc>
                <a:spcPct val="90000"/>
              </a:lnSpc>
            </a:pPr>
            <a:endParaRPr lang="en-US" altLang="en-US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       </a:t>
            </a: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B405D7AE-9C74-504F-B9A9-12110AC02D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4981539"/>
            <a:ext cx="2580861" cy="1421928"/>
          </a:xfrm>
          <a:prstGeom prst="rect">
            <a:avLst/>
          </a:prstGeom>
          <a:noFill/>
          <a:ln w="15875">
            <a:solidFill>
              <a:schemeClr val="accent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ko-KR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Symbol   value   status</a:t>
            </a: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ko-KR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                          FAD</a:t>
            </a: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exit         </a:t>
            </a:r>
            <a:r>
              <a:rPr lang="en-US" altLang="en-US" sz="1600" b="0" strike="sngStrike" dirty="0">
                <a:latin typeface="Times New Roman" panose="02020603050405020304" pitchFamily="18" charset="0"/>
                <a:ea typeface="굴림" panose="020B0600000101010101" pitchFamily="34" charset="-127"/>
              </a:rPr>
              <a:t>1000</a:t>
            </a: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   </a:t>
            </a:r>
            <a:r>
              <a:rPr lang="en-US" altLang="en-US" sz="1600" b="0" strike="sngStrike" dirty="0">
                <a:latin typeface="Times New Roman" panose="02020603050405020304" pitchFamily="18" charset="0"/>
                <a:ea typeface="굴림" panose="020B0600000101010101" pitchFamily="34" charset="-127"/>
              </a:rPr>
              <a:t>100</a:t>
            </a: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             1010     000</a:t>
            </a: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  <a:defRPr/>
            </a:pPr>
            <a:endParaRPr lang="en-US" altLang="en-US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  <a:defRPr/>
            </a:pPr>
            <a:endParaRPr lang="en-US" altLang="en-US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22ABFE84-C1C6-6B40-A73F-8CC1401306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165225"/>
            <a:ext cx="8421688" cy="180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b="0" dirty="0">
                <a:latin typeface="+mn-lt"/>
                <a:ea typeface="+mn-ea"/>
              </a:rPr>
              <a:t>Status</a:t>
            </a:r>
          </a:p>
          <a:p>
            <a:pPr marL="800100" lvl="1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200" b="0" dirty="0">
                <a:latin typeface="+mn-lt"/>
                <a:ea typeface="+mn-ea"/>
              </a:rPr>
              <a:t>F – First occurrence (search failure in symbol table)</a:t>
            </a:r>
          </a:p>
          <a:p>
            <a:pPr marL="800100" lvl="1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200" b="0" dirty="0">
                <a:latin typeface="+mn-lt"/>
                <a:ea typeface="+mn-ea"/>
              </a:rPr>
              <a:t>A – Already defined (valid value of symbol)</a:t>
            </a:r>
          </a:p>
          <a:p>
            <a:pPr marL="800100" lvl="1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200" b="0" dirty="0">
                <a:latin typeface="+mn-lt"/>
                <a:ea typeface="+mn-ea"/>
              </a:rPr>
              <a:t>D – Definition (appear in label)</a:t>
            </a:r>
          </a:p>
          <a:p>
            <a:pPr marL="800100" lvl="1" indent="-342900">
              <a:spcBef>
                <a:spcPct val="20000"/>
              </a:spcBef>
              <a:buFont typeface="Arial" charset="0"/>
              <a:buChar char="•"/>
              <a:defRPr/>
            </a:pPr>
            <a:endParaRPr lang="en-US" sz="2800" b="0" dirty="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23782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32">
            <a:extLst>
              <a:ext uri="{FF2B5EF4-FFF2-40B4-BE49-F238E27FC236}">
                <a16:creationId xmlns:a16="http://schemas.microsoft.com/office/drawing/2014/main" id="{FE5FF9CB-20EE-B94E-A32D-EEB6A427E7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247650"/>
            <a:ext cx="8534400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Forward Reference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4E0190-2F78-BD41-90CF-CE2C795F02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1343025"/>
            <a:ext cx="4191000" cy="1865313"/>
          </a:xfrm>
          <a:prstGeom prst="rect">
            <a:avLst/>
          </a:prstGeom>
          <a:noFill/>
          <a:ln w="15875">
            <a:solidFill>
              <a:schemeClr val="accent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ko-KR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Loc      	</a:t>
            </a:r>
            <a:r>
              <a:rPr lang="en-US" altLang="ko-KR" sz="1600" dirty="0" err="1">
                <a:latin typeface="Times New Roman" panose="02020603050405020304" pitchFamily="18" charset="0"/>
                <a:ea typeface="굴림" panose="020B0600000101010101" pitchFamily="34" charset="-127"/>
              </a:rPr>
              <a:t>instr</a:t>
            </a:r>
            <a:r>
              <a:rPr lang="en-US" altLang="ko-KR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              	assembled</a:t>
            </a: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  <a:defRPr/>
            </a:pPr>
            <a:endParaRPr lang="en-US" altLang="ko-KR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  <a:spcBef>
                <a:spcPct val="0"/>
              </a:spcBef>
              <a:buFontTx/>
              <a:buAutoNum type="arabicPlain" startAt="1000"/>
              <a:defRPr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 	j    exit          	------ </a:t>
            </a:r>
            <a:r>
              <a:rPr lang="en-US" altLang="en-US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ff ff </a:t>
            </a:r>
          </a:p>
          <a:p>
            <a:pPr>
              <a:lnSpc>
                <a:spcPct val="90000"/>
              </a:lnSpc>
              <a:spcBef>
                <a:spcPct val="0"/>
              </a:spcBef>
              <a:buFontTx/>
              <a:buAutoNum type="arabicPlain" startAt="1000"/>
              <a:defRPr/>
            </a:pPr>
            <a:endParaRPr lang="en-US" altLang="en-US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 marL="342900" indent="-342900">
              <a:lnSpc>
                <a:spcPct val="90000"/>
              </a:lnSpc>
              <a:spcBef>
                <a:spcPct val="0"/>
              </a:spcBef>
              <a:buFontTx/>
              <a:buAutoNum type="arabicPlain" startAt="1010"/>
              <a:defRPr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       </a:t>
            </a:r>
            <a:r>
              <a:rPr lang="en-US" altLang="en-US" sz="1600" b="0" dirty="0" err="1">
                <a:latin typeface="Times New Roman" panose="02020603050405020304" pitchFamily="18" charset="0"/>
                <a:ea typeface="굴림" panose="020B0600000101010101" pitchFamily="34" charset="-127"/>
              </a:rPr>
              <a:t>beq</a:t>
            </a: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$t1, $t0, exit         ----- </a:t>
            </a:r>
            <a:r>
              <a:rPr lang="en-US" altLang="en-US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1000</a:t>
            </a:r>
          </a:p>
          <a:p>
            <a:pPr marL="342900" indent="-342900">
              <a:lnSpc>
                <a:spcPct val="90000"/>
              </a:lnSpc>
              <a:spcBef>
                <a:spcPct val="0"/>
              </a:spcBef>
              <a:buFontTx/>
              <a:buAutoNum type="arabicPlain" startAt="1010"/>
              <a:defRPr/>
            </a:pPr>
            <a:endParaRPr lang="en-US" altLang="en-US" sz="160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1020	</a:t>
            </a:r>
            <a:r>
              <a:rPr lang="en-US" altLang="en-US" sz="1600" b="0" dirty="0" err="1">
                <a:latin typeface="Times New Roman" panose="02020603050405020304" pitchFamily="18" charset="0"/>
                <a:ea typeface="굴림" panose="020B0600000101010101" pitchFamily="34" charset="-127"/>
              </a:rPr>
              <a:t>blez</a:t>
            </a: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$s0, exit	----- </a:t>
            </a:r>
            <a:r>
              <a:rPr lang="en-US" altLang="en-US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1010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endParaRPr lang="en-US" altLang="en-US" sz="160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E5134918-C3CC-744D-A109-490A765621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1371600"/>
            <a:ext cx="2580861" cy="1643527"/>
          </a:xfrm>
          <a:prstGeom prst="rect">
            <a:avLst/>
          </a:prstGeom>
          <a:noFill/>
          <a:ln w="15875">
            <a:solidFill>
              <a:schemeClr val="accent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ko-KR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Symbol   value   status</a:t>
            </a: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ko-KR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                          FAD</a:t>
            </a: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  <a:defRPr/>
            </a:pPr>
            <a:endParaRPr lang="en-US" altLang="ko-KR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exit         </a:t>
            </a:r>
            <a:r>
              <a:rPr lang="en-US" altLang="en-US" sz="1600" b="0" strike="sngStrike" dirty="0">
                <a:latin typeface="Times New Roman" panose="02020603050405020304" pitchFamily="18" charset="0"/>
                <a:ea typeface="굴림" panose="020B0600000101010101" pitchFamily="34" charset="-127"/>
              </a:rPr>
              <a:t>1010</a:t>
            </a: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   000</a:t>
            </a:r>
          </a:p>
          <a:p>
            <a:pPr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             1020</a:t>
            </a: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  <a:defRPr/>
            </a:pPr>
            <a:endParaRPr lang="en-US" altLang="ko-KR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  <a:defRPr/>
            </a:pPr>
            <a:endParaRPr lang="en-US" altLang="ko-KR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</p:txBody>
      </p:sp>
      <p:sp>
        <p:nvSpPr>
          <p:cNvPr id="25604" name="TextBox 3">
            <a:extLst>
              <a:ext uri="{FF2B5EF4-FFF2-40B4-BE49-F238E27FC236}">
                <a16:creationId xmlns:a16="http://schemas.microsoft.com/office/drawing/2014/main" id="{8B9F1D59-570F-4C40-873E-2A8AD70E45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2338" y="3762375"/>
            <a:ext cx="4191000" cy="2085975"/>
          </a:xfrm>
          <a:prstGeom prst="rect">
            <a:avLst/>
          </a:prstGeom>
          <a:noFill/>
          <a:ln w="1587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ko-KR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Loc      	</a:t>
            </a:r>
            <a:r>
              <a:rPr lang="en-US" altLang="ko-KR" sz="1600" dirty="0" err="1">
                <a:latin typeface="Times New Roman" panose="02020603050405020304" pitchFamily="18" charset="0"/>
                <a:ea typeface="굴림" panose="020B0600000101010101" pitchFamily="34" charset="-127"/>
              </a:rPr>
              <a:t>instr</a:t>
            </a:r>
            <a:r>
              <a:rPr lang="en-US" altLang="ko-KR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              	assembled</a:t>
            </a:r>
          </a:p>
          <a:p>
            <a:pPr>
              <a:lnSpc>
                <a:spcPct val="90000"/>
              </a:lnSpc>
              <a:buFontTx/>
              <a:buAutoNum type="arabicPlain" startAt="1000"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 	j    exit          	------ ff ff </a:t>
            </a:r>
          </a:p>
          <a:p>
            <a:pPr>
              <a:lnSpc>
                <a:spcPct val="90000"/>
              </a:lnSpc>
              <a:buFontTx/>
              <a:buAutoNum type="arabicPlain" startAt="1000"/>
            </a:pPr>
            <a:endParaRPr lang="en-US" altLang="en-US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  <a:buFontTx/>
              <a:buAutoNum type="arabicPlain" startAt="1010"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	</a:t>
            </a:r>
            <a:r>
              <a:rPr lang="en-US" altLang="en-US" sz="1600" b="0" dirty="0" err="1">
                <a:latin typeface="Times New Roman" panose="02020603050405020304" pitchFamily="18" charset="0"/>
                <a:ea typeface="굴림" panose="020B0600000101010101" pitchFamily="34" charset="-127"/>
              </a:rPr>
              <a:t>beq</a:t>
            </a: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$t1, $t0, exit         ------ 1000</a:t>
            </a:r>
          </a:p>
          <a:p>
            <a:pPr>
              <a:lnSpc>
                <a:spcPct val="90000"/>
              </a:lnSpc>
              <a:buFont typeface="Arial" panose="020B0604020202020204" pitchFamily="34" charset="0"/>
              <a:buNone/>
            </a:pPr>
            <a:endParaRPr lang="en-US" altLang="en-US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  <a:buFont typeface="Arial" panose="020B0604020202020204" pitchFamily="34" charset="0"/>
              <a:buNone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1020	</a:t>
            </a:r>
            <a:r>
              <a:rPr lang="en-US" altLang="en-US" sz="1600" b="0" dirty="0" err="1">
                <a:latin typeface="Times New Roman" panose="02020603050405020304" pitchFamily="18" charset="0"/>
                <a:ea typeface="굴림" panose="020B0600000101010101" pitchFamily="34" charset="-127"/>
              </a:rPr>
              <a:t>blez</a:t>
            </a: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$s0, exit	------ </a:t>
            </a:r>
            <a:r>
              <a:rPr lang="en-US" altLang="en-US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1010</a:t>
            </a:r>
          </a:p>
          <a:p>
            <a:pPr>
              <a:lnSpc>
                <a:spcPct val="90000"/>
              </a:lnSpc>
              <a:buFontTx/>
              <a:buAutoNum type="arabicPlain" startAt="1010"/>
            </a:pPr>
            <a:endParaRPr lang="en-US" altLang="en-US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  <a:p>
            <a:pPr>
              <a:lnSpc>
                <a:spcPct val="90000"/>
              </a:lnSpc>
              <a:buFont typeface="Arial" panose="020B0604020202020204" pitchFamily="34" charset="0"/>
              <a:buNone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1030    exit: </a:t>
            </a:r>
            <a:r>
              <a:rPr lang="en-US" altLang="en-US" sz="1600" b="0" dirty="0" err="1">
                <a:latin typeface="Times New Roman" panose="02020603050405020304" pitchFamily="18" charset="0"/>
                <a:ea typeface="굴림" panose="020B0600000101010101" pitchFamily="34" charset="-127"/>
              </a:rPr>
              <a:t>jr</a:t>
            </a: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$ra		------------</a:t>
            </a:r>
          </a:p>
          <a:p>
            <a:pPr>
              <a:lnSpc>
                <a:spcPct val="90000"/>
              </a:lnSpc>
            </a:pPr>
            <a:endParaRPr lang="en-US" altLang="en-US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4DA77E63-F53D-0949-A5EF-6F2229BB429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96338" y="3761626"/>
            <a:ext cx="2580861" cy="1200329"/>
          </a:xfrm>
          <a:prstGeom prst="rect">
            <a:avLst/>
          </a:prstGeom>
          <a:noFill/>
          <a:ln w="15875">
            <a:solidFill>
              <a:schemeClr val="accent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ko-KR" sz="1600" dirty="0">
                <a:latin typeface="Times New Roman" panose="02020603050405020304" pitchFamily="18" charset="0"/>
                <a:ea typeface="굴림" panose="020B0600000101010101" pitchFamily="34" charset="-127"/>
              </a:rPr>
              <a:t>Symbol   value   status</a:t>
            </a: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ko-KR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                          FAD</a:t>
            </a: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exit         </a:t>
            </a:r>
            <a:r>
              <a:rPr lang="en-US" altLang="en-US" sz="1600" b="0" strike="sngStrike" dirty="0">
                <a:latin typeface="Times New Roman" panose="02020603050405020304" pitchFamily="18" charset="0"/>
                <a:ea typeface="굴림" panose="020B0600000101010101" pitchFamily="34" charset="-127"/>
              </a:rPr>
              <a:t>1020 </a:t>
            </a: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  </a:t>
            </a:r>
            <a:r>
              <a:rPr lang="en-US" altLang="en-US" sz="1600" b="0" strike="sngStrike" dirty="0">
                <a:latin typeface="Times New Roman" panose="02020603050405020304" pitchFamily="18" charset="0"/>
                <a:ea typeface="굴림" panose="020B0600000101010101" pitchFamily="34" charset="-127"/>
              </a:rPr>
              <a:t>000</a:t>
            </a: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en-US" sz="1600" b="0" dirty="0">
                <a:latin typeface="Times New Roman" panose="02020603050405020304" pitchFamily="18" charset="0"/>
                <a:ea typeface="굴림" panose="020B0600000101010101" pitchFamily="34" charset="-127"/>
              </a:rPr>
              <a:t>                1030     001</a:t>
            </a:r>
          </a:p>
          <a:p>
            <a:pPr>
              <a:lnSpc>
                <a:spcPct val="90000"/>
              </a:lnSpc>
              <a:spcBef>
                <a:spcPct val="0"/>
              </a:spcBef>
              <a:buFontTx/>
              <a:buNone/>
              <a:defRPr/>
            </a:pPr>
            <a:endParaRPr lang="en-US" altLang="en-US" sz="1600" b="0" dirty="0">
              <a:latin typeface="Times New Roman" panose="02020603050405020304" pitchFamily="18" charset="0"/>
              <a:ea typeface="굴림" panose="020B0600000101010101" pitchFamily="34" charset="-127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1225</TotalTime>
  <Words>887</Words>
  <Application>Microsoft Macintosh PowerPoint</Application>
  <PresentationFormat>On-screen Show (4:3)</PresentationFormat>
  <Paragraphs>194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Calibri</vt:lpstr>
      <vt:lpstr>Courier New</vt:lpstr>
      <vt:lpstr>Franklin Gothic Book</vt:lpstr>
      <vt:lpstr>Helvetica</vt:lpstr>
      <vt:lpstr>News Gothic MT</vt:lpstr>
      <vt:lpstr>Times</vt:lpstr>
      <vt:lpstr>Times New Roman</vt:lpstr>
      <vt:lpstr>Wingdings 2</vt:lpstr>
      <vt:lpstr>Breeze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Georgia 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CS1315: Introduction to Media Computation</dc:title>
  <dc:creator>Mark Guzdial</dc:creator>
  <cp:lastModifiedBy>Kim, Byung</cp:lastModifiedBy>
  <cp:revision>137</cp:revision>
  <dcterms:created xsi:type="dcterms:W3CDTF">2004-01-20T22:43:44Z</dcterms:created>
  <dcterms:modified xsi:type="dcterms:W3CDTF">2022-10-19T10:39:33Z</dcterms:modified>
</cp:coreProperties>
</file>